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9.svg" ContentType="image/svg+xml"/>
  <Override PartName="/ppt/media/image31.svg" ContentType="image/svg+xml"/>
  <Override PartName="/ppt/media/image48.svg" ContentType="image/svg+xml"/>
  <Override PartName="/ppt/media/image5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 id="2147483685" r:id="rId5"/>
  </p:sldMasterIdLst>
  <p:notesMasterIdLst>
    <p:notesMasterId r:id="rId35"/>
  </p:notesMasterIdLst>
  <p:sldIdLst>
    <p:sldId id="256" r:id="rId6"/>
    <p:sldId id="258" r:id="rId7"/>
    <p:sldId id="257"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354" r:id="rId33"/>
    <p:sldId id="284" r:id="rId34"/>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55" r:id="rId55"/>
    <p:sldId id="311" r:id="rId56"/>
    <p:sldId id="305" r:id="rId57"/>
    <p:sldId id="310" r:id="rId58"/>
    <p:sldId id="307" r:id="rId59"/>
    <p:sldId id="308" r:id="rId60"/>
    <p:sldId id="312" r:id="rId61"/>
    <p:sldId id="313" r:id="rId62"/>
    <p:sldId id="314" r:id="rId63"/>
    <p:sldId id="315" r:id="rId64"/>
    <p:sldId id="316" r:id="rId65"/>
    <p:sldId id="317" r:id="rId66"/>
    <p:sldId id="318" r:id="rId67"/>
    <p:sldId id="319" r:id="rId68"/>
    <p:sldId id="321" r:id="rId69"/>
    <p:sldId id="320"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58"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Lst>
  <p:sldSz cx="12192000" cy="6858000"/>
  <p:notesSz cx="6858000" cy="9144000"/>
  <p:custDataLst>
    <p:tags r:id="rId10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4.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notesMaster" Target="notesMasters/notesMaster1.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7" Type="http://schemas.openxmlformats.org/officeDocument/2006/relationships/tags" Target="tags/tag174.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title" hasCustomPrompt="1"/>
            <p:custDataLst>
              <p:tags r:id="rId3"/>
            </p:custDataLst>
          </p:nvPr>
        </p:nvSpPr>
        <p:spPr>
          <a:xfrm>
            <a:off x="1127654" y="4219472"/>
            <a:ext cx="5298545" cy="1081088"/>
          </a:xfrm>
        </p:spPr>
        <p:txBody>
          <a:bodyPr wrap="square" anchor="b">
            <a:normAutofit/>
          </a:bodyPr>
          <a:lstStyle>
            <a:lvl1pPr>
              <a:defRPr sz="45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1" name="文本框 10"/>
          <p:cNvSpPr txBox="1"/>
          <p:nvPr userDrawn="1">
            <p:custDataLst>
              <p:tags r:id="rId7"/>
            </p:custDataLst>
          </p:nvPr>
        </p:nvSpPr>
        <p:spPr>
          <a:xfrm>
            <a:off x="1130334" y="5498053"/>
            <a:ext cx="1368028" cy="238423"/>
          </a:xfrm>
          <a:custGeom>
            <a:avLst/>
            <a:gdLst/>
            <a:ahLst/>
            <a:cxnLst/>
            <a:rect l="l" t="t" r="r" b="b"/>
            <a:pathLst>
              <a:path w="1368028" h="238423">
                <a:moveTo>
                  <a:pt x="297954" y="102691"/>
                </a:moveTo>
                <a:cubicBezTo>
                  <a:pt x="285353" y="102691"/>
                  <a:pt x="275555" y="107007"/>
                  <a:pt x="268560" y="115639"/>
                </a:cubicBezTo>
                <a:cubicBezTo>
                  <a:pt x="261565" y="124271"/>
                  <a:pt x="258068" y="136475"/>
                  <a:pt x="258068" y="152251"/>
                </a:cubicBezTo>
                <a:cubicBezTo>
                  <a:pt x="258068" y="185093"/>
                  <a:pt x="271463" y="201513"/>
                  <a:pt x="298252" y="201513"/>
                </a:cubicBezTo>
                <a:cubicBezTo>
                  <a:pt x="323949" y="201513"/>
                  <a:pt x="336798" y="184646"/>
                  <a:pt x="336798" y="150912"/>
                </a:cubicBezTo>
                <a:cubicBezTo>
                  <a:pt x="336798" y="118765"/>
                  <a:pt x="323850" y="102691"/>
                  <a:pt x="297954" y="102691"/>
                </a:cubicBezTo>
                <a:close/>
                <a:moveTo>
                  <a:pt x="814536" y="98673"/>
                </a:moveTo>
                <a:cubicBezTo>
                  <a:pt x="806301" y="98673"/>
                  <a:pt x="799009" y="102046"/>
                  <a:pt x="792659" y="108793"/>
                </a:cubicBezTo>
                <a:cubicBezTo>
                  <a:pt x="786309" y="115540"/>
                  <a:pt x="782340" y="124470"/>
                  <a:pt x="780752" y="135582"/>
                </a:cubicBezTo>
                <a:lnTo>
                  <a:pt x="844451" y="135582"/>
                </a:lnTo>
                <a:cubicBezTo>
                  <a:pt x="844451" y="110976"/>
                  <a:pt x="834479" y="98673"/>
                  <a:pt x="814536" y="98673"/>
                </a:cubicBezTo>
                <a:close/>
                <a:moveTo>
                  <a:pt x="1314748" y="65782"/>
                </a:moveTo>
                <a:cubicBezTo>
                  <a:pt x="1329829" y="65782"/>
                  <a:pt x="1344365" y="68014"/>
                  <a:pt x="1358354" y="72479"/>
                </a:cubicBezTo>
                <a:lnTo>
                  <a:pt x="1358354" y="110282"/>
                </a:lnTo>
                <a:cubicBezTo>
                  <a:pt x="1345555" y="102741"/>
                  <a:pt x="1331466" y="98971"/>
                  <a:pt x="1316087" y="98971"/>
                </a:cubicBezTo>
                <a:cubicBezTo>
                  <a:pt x="1308447" y="98971"/>
                  <a:pt x="1302296" y="100335"/>
                  <a:pt x="1297633" y="103063"/>
                </a:cubicBezTo>
                <a:cubicBezTo>
                  <a:pt x="1292969" y="105792"/>
                  <a:pt x="1290638" y="109389"/>
                  <a:pt x="1290638" y="113853"/>
                </a:cubicBezTo>
                <a:cubicBezTo>
                  <a:pt x="1290638" y="121394"/>
                  <a:pt x="1297583" y="127496"/>
                  <a:pt x="1311474" y="132159"/>
                </a:cubicBezTo>
                <a:cubicBezTo>
                  <a:pt x="1326356" y="137120"/>
                  <a:pt x="1337543" y="141635"/>
                  <a:pt x="1345034" y="145703"/>
                </a:cubicBezTo>
                <a:cubicBezTo>
                  <a:pt x="1352525" y="149771"/>
                  <a:pt x="1358230" y="155128"/>
                  <a:pt x="1362150" y="161776"/>
                </a:cubicBezTo>
                <a:cubicBezTo>
                  <a:pt x="1366069" y="168424"/>
                  <a:pt x="1368028" y="176113"/>
                  <a:pt x="1368028" y="184844"/>
                </a:cubicBezTo>
                <a:cubicBezTo>
                  <a:pt x="1368028" y="201811"/>
                  <a:pt x="1361232" y="214982"/>
                  <a:pt x="1347639" y="224358"/>
                </a:cubicBezTo>
                <a:cubicBezTo>
                  <a:pt x="1334046" y="233735"/>
                  <a:pt x="1315889" y="238423"/>
                  <a:pt x="1293168" y="238423"/>
                </a:cubicBezTo>
                <a:cubicBezTo>
                  <a:pt x="1275308" y="238423"/>
                  <a:pt x="1258788" y="235595"/>
                  <a:pt x="1243608" y="229939"/>
                </a:cubicBezTo>
                <a:lnTo>
                  <a:pt x="1243608" y="190202"/>
                </a:lnTo>
                <a:cubicBezTo>
                  <a:pt x="1260078" y="200223"/>
                  <a:pt x="1276201" y="205234"/>
                  <a:pt x="1291977" y="205234"/>
                </a:cubicBezTo>
                <a:cubicBezTo>
                  <a:pt x="1311821" y="205234"/>
                  <a:pt x="1321743" y="199926"/>
                  <a:pt x="1321743" y="189309"/>
                </a:cubicBezTo>
                <a:cubicBezTo>
                  <a:pt x="1321743" y="181769"/>
                  <a:pt x="1313557" y="175468"/>
                  <a:pt x="1297186" y="170408"/>
                </a:cubicBezTo>
                <a:cubicBezTo>
                  <a:pt x="1276747" y="164058"/>
                  <a:pt x="1262707" y="156989"/>
                  <a:pt x="1255068" y="149200"/>
                </a:cubicBezTo>
                <a:cubicBezTo>
                  <a:pt x="1247428" y="141411"/>
                  <a:pt x="1243608" y="130869"/>
                  <a:pt x="1243608" y="117574"/>
                </a:cubicBezTo>
                <a:cubicBezTo>
                  <a:pt x="1243608" y="101401"/>
                  <a:pt x="1250156" y="88726"/>
                  <a:pt x="1263253" y="79549"/>
                </a:cubicBezTo>
                <a:cubicBezTo>
                  <a:pt x="1276350" y="70371"/>
                  <a:pt x="1293515" y="65782"/>
                  <a:pt x="1314748" y="65782"/>
                </a:cubicBezTo>
                <a:close/>
                <a:moveTo>
                  <a:pt x="1025724" y="65782"/>
                </a:moveTo>
                <a:cubicBezTo>
                  <a:pt x="1062236" y="65782"/>
                  <a:pt x="1080492" y="88404"/>
                  <a:pt x="1080492" y="133648"/>
                </a:cubicBezTo>
                <a:lnTo>
                  <a:pt x="1080492" y="234404"/>
                </a:lnTo>
                <a:lnTo>
                  <a:pt x="1032718" y="234404"/>
                </a:lnTo>
                <a:lnTo>
                  <a:pt x="1032718" y="142577"/>
                </a:lnTo>
                <a:cubicBezTo>
                  <a:pt x="1032718" y="115987"/>
                  <a:pt x="1023144" y="102691"/>
                  <a:pt x="1003995" y="102691"/>
                </a:cubicBezTo>
                <a:cubicBezTo>
                  <a:pt x="994866" y="102691"/>
                  <a:pt x="987276" y="106238"/>
                  <a:pt x="981224" y="113333"/>
                </a:cubicBezTo>
                <a:cubicBezTo>
                  <a:pt x="975172" y="120427"/>
                  <a:pt x="972145" y="129480"/>
                  <a:pt x="972145" y="140494"/>
                </a:cubicBezTo>
                <a:lnTo>
                  <a:pt x="972145" y="234404"/>
                </a:lnTo>
                <a:lnTo>
                  <a:pt x="924074" y="234404"/>
                </a:lnTo>
                <a:lnTo>
                  <a:pt x="924074" y="69800"/>
                </a:lnTo>
                <a:lnTo>
                  <a:pt x="972145" y="69800"/>
                </a:lnTo>
                <a:lnTo>
                  <a:pt x="972145" y="95994"/>
                </a:lnTo>
                <a:lnTo>
                  <a:pt x="972741" y="95994"/>
                </a:lnTo>
                <a:cubicBezTo>
                  <a:pt x="984746" y="75853"/>
                  <a:pt x="1002407" y="65782"/>
                  <a:pt x="1025724" y="65782"/>
                </a:cubicBezTo>
                <a:close/>
                <a:moveTo>
                  <a:pt x="814834" y="65782"/>
                </a:moveTo>
                <a:cubicBezTo>
                  <a:pt x="838150" y="65782"/>
                  <a:pt x="856382" y="72851"/>
                  <a:pt x="869528" y="86990"/>
                </a:cubicBezTo>
                <a:cubicBezTo>
                  <a:pt x="882675" y="101129"/>
                  <a:pt x="889248" y="120551"/>
                  <a:pt x="889248" y="145256"/>
                </a:cubicBezTo>
                <a:lnTo>
                  <a:pt x="889248" y="165646"/>
                </a:lnTo>
                <a:lnTo>
                  <a:pt x="780901" y="165646"/>
                </a:lnTo>
                <a:cubicBezTo>
                  <a:pt x="782588" y="191145"/>
                  <a:pt x="797967" y="203894"/>
                  <a:pt x="827038" y="203894"/>
                </a:cubicBezTo>
                <a:cubicBezTo>
                  <a:pt x="845195" y="203894"/>
                  <a:pt x="861219" y="199430"/>
                  <a:pt x="875109" y="190500"/>
                </a:cubicBezTo>
                <a:lnTo>
                  <a:pt x="875109" y="225772"/>
                </a:lnTo>
                <a:cubicBezTo>
                  <a:pt x="860127" y="234206"/>
                  <a:pt x="840482" y="238423"/>
                  <a:pt x="816173" y="238423"/>
                </a:cubicBezTo>
                <a:cubicBezTo>
                  <a:pt x="789980" y="238423"/>
                  <a:pt x="769615" y="231031"/>
                  <a:pt x="755079" y="216247"/>
                </a:cubicBezTo>
                <a:cubicBezTo>
                  <a:pt x="740544" y="201464"/>
                  <a:pt x="733276" y="180876"/>
                  <a:pt x="733276" y="154484"/>
                </a:cubicBezTo>
                <a:cubicBezTo>
                  <a:pt x="733276" y="128191"/>
                  <a:pt x="741015" y="106834"/>
                  <a:pt x="756493" y="90413"/>
                </a:cubicBezTo>
                <a:cubicBezTo>
                  <a:pt x="771971" y="73992"/>
                  <a:pt x="791418" y="65782"/>
                  <a:pt x="814834" y="65782"/>
                </a:cubicBezTo>
                <a:close/>
                <a:moveTo>
                  <a:pt x="520898" y="65782"/>
                </a:moveTo>
                <a:cubicBezTo>
                  <a:pt x="557411" y="65782"/>
                  <a:pt x="575667" y="88404"/>
                  <a:pt x="575667" y="133648"/>
                </a:cubicBezTo>
                <a:lnTo>
                  <a:pt x="575667" y="234404"/>
                </a:lnTo>
                <a:lnTo>
                  <a:pt x="527893" y="234404"/>
                </a:lnTo>
                <a:lnTo>
                  <a:pt x="527893" y="142577"/>
                </a:lnTo>
                <a:cubicBezTo>
                  <a:pt x="527893" y="115987"/>
                  <a:pt x="518319" y="102691"/>
                  <a:pt x="499170" y="102691"/>
                </a:cubicBezTo>
                <a:cubicBezTo>
                  <a:pt x="490041" y="102691"/>
                  <a:pt x="482451" y="106238"/>
                  <a:pt x="476399" y="113333"/>
                </a:cubicBezTo>
                <a:cubicBezTo>
                  <a:pt x="470346" y="120427"/>
                  <a:pt x="467320" y="129480"/>
                  <a:pt x="467320" y="140494"/>
                </a:cubicBezTo>
                <a:lnTo>
                  <a:pt x="467320" y="234404"/>
                </a:lnTo>
                <a:lnTo>
                  <a:pt x="419249" y="234404"/>
                </a:lnTo>
                <a:lnTo>
                  <a:pt x="419249" y="69800"/>
                </a:lnTo>
                <a:lnTo>
                  <a:pt x="467320" y="69800"/>
                </a:lnTo>
                <a:lnTo>
                  <a:pt x="467320" y="95994"/>
                </a:lnTo>
                <a:lnTo>
                  <a:pt x="467916" y="95994"/>
                </a:lnTo>
                <a:cubicBezTo>
                  <a:pt x="479921" y="75853"/>
                  <a:pt x="497582" y="65782"/>
                  <a:pt x="520898" y="65782"/>
                </a:cubicBezTo>
                <a:close/>
                <a:moveTo>
                  <a:pt x="299145" y="65782"/>
                </a:moveTo>
                <a:cubicBezTo>
                  <a:pt x="325636" y="65782"/>
                  <a:pt x="346670" y="73397"/>
                  <a:pt x="362248" y="88627"/>
                </a:cubicBezTo>
                <a:cubicBezTo>
                  <a:pt x="377825" y="103857"/>
                  <a:pt x="385614" y="124321"/>
                  <a:pt x="385614" y="150019"/>
                </a:cubicBezTo>
                <a:cubicBezTo>
                  <a:pt x="385614" y="177006"/>
                  <a:pt x="377627" y="198487"/>
                  <a:pt x="361652" y="214461"/>
                </a:cubicBezTo>
                <a:cubicBezTo>
                  <a:pt x="345678" y="230435"/>
                  <a:pt x="324048" y="238423"/>
                  <a:pt x="296763" y="238423"/>
                </a:cubicBezTo>
                <a:cubicBezTo>
                  <a:pt x="269974" y="238423"/>
                  <a:pt x="248717" y="230758"/>
                  <a:pt x="232990" y="215429"/>
                </a:cubicBezTo>
                <a:cubicBezTo>
                  <a:pt x="217264" y="200099"/>
                  <a:pt x="209401" y="179239"/>
                  <a:pt x="209401" y="152846"/>
                </a:cubicBezTo>
                <a:cubicBezTo>
                  <a:pt x="209401" y="125760"/>
                  <a:pt x="217512" y="104477"/>
                  <a:pt x="233735" y="88999"/>
                </a:cubicBezTo>
                <a:cubicBezTo>
                  <a:pt x="249957" y="73521"/>
                  <a:pt x="271760" y="65782"/>
                  <a:pt x="299145" y="65782"/>
                </a:cubicBezTo>
                <a:close/>
                <a:moveTo>
                  <a:pt x="1183481" y="19943"/>
                </a:moveTo>
                <a:lnTo>
                  <a:pt x="1183481" y="69800"/>
                </a:lnTo>
                <a:lnTo>
                  <a:pt x="1220986" y="69800"/>
                </a:lnTo>
                <a:lnTo>
                  <a:pt x="1220986" y="105668"/>
                </a:lnTo>
                <a:lnTo>
                  <a:pt x="1183481" y="105668"/>
                </a:lnTo>
                <a:lnTo>
                  <a:pt x="1183481" y="175022"/>
                </a:lnTo>
                <a:cubicBezTo>
                  <a:pt x="1183481" y="192584"/>
                  <a:pt x="1190427" y="201364"/>
                  <a:pt x="1204317" y="201364"/>
                </a:cubicBezTo>
                <a:cubicBezTo>
                  <a:pt x="1209675" y="201364"/>
                  <a:pt x="1215231" y="199777"/>
                  <a:pt x="1220986" y="196602"/>
                </a:cubicBezTo>
                <a:lnTo>
                  <a:pt x="1220986" y="232469"/>
                </a:lnTo>
                <a:cubicBezTo>
                  <a:pt x="1213743" y="236438"/>
                  <a:pt x="1202779" y="238423"/>
                  <a:pt x="1188095" y="238423"/>
                </a:cubicBezTo>
                <a:cubicBezTo>
                  <a:pt x="1153170" y="238423"/>
                  <a:pt x="1135708" y="220067"/>
                  <a:pt x="1135708" y="183356"/>
                </a:cubicBezTo>
                <a:lnTo>
                  <a:pt x="1135708" y="105668"/>
                </a:lnTo>
                <a:lnTo>
                  <a:pt x="1108621" y="105668"/>
                </a:lnTo>
                <a:lnTo>
                  <a:pt x="1108621" y="69800"/>
                </a:lnTo>
                <a:lnTo>
                  <a:pt x="1135708" y="69800"/>
                </a:lnTo>
                <a:lnTo>
                  <a:pt x="1135708" y="33635"/>
                </a:lnTo>
                <a:close/>
                <a:moveTo>
                  <a:pt x="678656" y="19943"/>
                </a:moveTo>
                <a:lnTo>
                  <a:pt x="678656" y="69800"/>
                </a:lnTo>
                <a:lnTo>
                  <a:pt x="716161" y="69800"/>
                </a:lnTo>
                <a:lnTo>
                  <a:pt x="716161" y="105668"/>
                </a:lnTo>
                <a:lnTo>
                  <a:pt x="678656" y="105668"/>
                </a:lnTo>
                <a:lnTo>
                  <a:pt x="678656" y="175022"/>
                </a:lnTo>
                <a:cubicBezTo>
                  <a:pt x="678656" y="192584"/>
                  <a:pt x="685602" y="201364"/>
                  <a:pt x="699492" y="201364"/>
                </a:cubicBezTo>
                <a:cubicBezTo>
                  <a:pt x="704850" y="201364"/>
                  <a:pt x="710406" y="199777"/>
                  <a:pt x="716161" y="196602"/>
                </a:cubicBezTo>
                <a:lnTo>
                  <a:pt x="716161" y="232469"/>
                </a:lnTo>
                <a:cubicBezTo>
                  <a:pt x="708918" y="236438"/>
                  <a:pt x="697954" y="238423"/>
                  <a:pt x="683270" y="238423"/>
                </a:cubicBezTo>
                <a:cubicBezTo>
                  <a:pt x="648345" y="238423"/>
                  <a:pt x="630882" y="220067"/>
                  <a:pt x="630882" y="183356"/>
                </a:cubicBezTo>
                <a:lnTo>
                  <a:pt x="630882" y="105668"/>
                </a:lnTo>
                <a:lnTo>
                  <a:pt x="603796" y="105668"/>
                </a:lnTo>
                <a:lnTo>
                  <a:pt x="603796" y="69800"/>
                </a:lnTo>
                <a:lnTo>
                  <a:pt x="630882" y="69800"/>
                </a:lnTo>
                <a:lnTo>
                  <a:pt x="630882" y="33635"/>
                </a:lnTo>
                <a:close/>
                <a:moveTo>
                  <a:pt x="122337" y="0"/>
                </a:moveTo>
                <a:cubicBezTo>
                  <a:pt x="144859" y="0"/>
                  <a:pt x="163711" y="2927"/>
                  <a:pt x="178891" y="8781"/>
                </a:cubicBezTo>
                <a:lnTo>
                  <a:pt x="178891" y="56257"/>
                </a:lnTo>
                <a:cubicBezTo>
                  <a:pt x="163314" y="47129"/>
                  <a:pt x="145653" y="42565"/>
                  <a:pt x="125909" y="42565"/>
                </a:cubicBezTo>
                <a:cubicBezTo>
                  <a:pt x="103386" y="42565"/>
                  <a:pt x="85378" y="49758"/>
                  <a:pt x="71884" y="64145"/>
                </a:cubicBezTo>
                <a:cubicBezTo>
                  <a:pt x="58390" y="78532"/>
                  <a:pt x="51643" y="97334"/>
                  <a:pt x="51643" y="120551"/>
                </a:cubicBezTo>
                <a:cubicBezTo>
                  <a:pt x="51643" y="143173"/>
                  <a:pt x="58043" y="161379"/>
                  <a:pt x="70842" y="175171"/>
                </a:cubicBezTo>
                <a:cubicBezTo>
                  <a:pt x="83641" y="188962"/>
                  <a:pt x="100955" y="195858"/>
                  <a:pt x="122783" y="195858"/>
                </a:cubicBezTo>
                <a:cubicBezTo>
                  <a:pt x="143321" y="195858"/>
                  <a:pt x="162024" y="190897"/>
                  <a:pt x="178891" y="180975"/>
                </a:cubicBezTo>
                <a:lnTo>
                  <a:pt x="178891" y="226070"/>
                </a:lnTo>
                <a:cubicBezTo>
                  <a:pt x="162123" y="234305"/>
                  <a:pt x="140246" y="238423"/>
                  <a:pt x="113258" y="238423"/>
                </a:cubicBezTo>
                <a:cubicBezTo>
                  <a:pt x="78532" y="238423"/>
                  <a:pt x="50974" y="228029"/>
                  <a:pt x="30584" y="207243"/>
                </a:cubicBezTo>
                <a:cubicBezTo>
                  <a:pt x="10195" y="186457"/>
                  <a:pt x="0" y="158750"/>
                  <a:pt x="0" y="124123"/>
                </a:cubicBezTo>
                <a:cubicBezTo>
                  <a:pt x="0" y="87709"/>
                  <a:pt x="11385" y="57919"/>
                  <a:pt x="34156" y="34751"/>
                </a:cubicBezTo>
                <a:cubicBezTo>
                  <a:pt x="56927" y="11584"/>
                  <a:pt x="86320" y="0"/>
                  <a:pt x="1223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nSpc>
                <a:spcPct val="130000"/>
              </a:lnSpc>
              <a:spcBef>
                <a:spcPts val="1000"/>
              </a:spcBef>
              <a:buFont typeface="Arial" panose="020B0604020202020204" pitchFamily="34" charset="0"/>
              <a:buNone/>
              <a:defRPr sz="2400" b="1">
                <a:solidFill>
                  <a:schemeClr val="accent1"/>
                </a:solidFill>
                <a:latin typeface="+mn-ea"/>
                <a:cs typeface="+mn-ea"/>
                <a:sym typeface="+mn-ea"/>
              </a:defRPr>
            </a:lvl1pPr>
            <a:lvl2pPr indent="0">
              <a:lnSpc>
                <a:spcPct val="130000"/>
              </a:lnSpc>
              <a:spcBef>
                <a:spcPts val="0"/>
              </a:spcBef>
              <a:buFont typeface="Arial" panose="020B0604020202020204" pitchFamily="34" charset="0"/>
              <a:buNone/>
              <a:defRPr sz="2000" b="1">
                <a:solidFill>
                  <a:schemeClr val="tx1">
                    <a:lumMod val="65000"/>
                    <a:lumOff val="35000"/>
                  </a:schemeClr>
                </a:solidFill>
                <a:latin typeface="+mn-ea"/>
                <a:cs typeface="+mn-ea"/>
                <a:sym typeface="+mn-ea"/>
              </a:defRPr>
            </a:lvl2pPr>
            <a:lvl3pPr indent="0">
              <a:lnSpc>
                <a:spcPct val="130000"/>
              </a:lnSpc>
              <a:spcBef>
                <a:spcPts val="0"/>
              </a:spcBef>
              <a:buFont typeface="Arial" panose="020B0604020202020204" pitchFamily="34" charset="0"/>
              <a:buNone/>
              <a:defRPr b="1">
                <a:solidFill>
                  <a:schemeClr val="tx1">
                    <a:lumMod val="65000"/>
                    <a:lumOff val="35000"/>
                  </a:schemeClr>
                </a:solidFill>
                <a:latin typeface="+mn-ea"/>
                <a:cs typeface="+mn-ea"/>
                <a:sym typeface="+mn-ea"/>
              </a:defRPr>
            </a:lvl3pPr>
            <a:lvl4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4pPr>
            <a:lvl5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图片 7" descr="C:/Users/kingsoft/AppData/Local/Temp/fig2wpp/@svg_Union_#color-2113&amp;609.svg"/>
          <p:cNvSpPr/>
          <p:nvPr userDrawn="1">
            <p:custDataLst>
              <p:tags r:id="rId2"/>
            </p:custDataLst>
          </p:nvPr>
        </p:nvSpPr>
        <p:spPr>
          <a:xfrm>
            <a:off x="0" y="669144"/>
            <a:ext cx="12188825" cy="3388079"/>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093850" y="3465573"/>
            <a:ext cx="10043122"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67638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wrap="square" lIns="0" tIns="0" rIns="0" bIns="0" anchor="b">
            <a:normAutofit/>
          </a:bodyPr>
          <a:lstStyle>
            <a:lvl1pPr algn="l">
              <a:defRPr sz="3600">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title" hasCustomPrompt="1"/>
            <p:custDataLst>
              <p:tags r:id="rId3"/>
            </p:custDataLst>
          </p:nvPr>
        </p:nvSpPr>
        <p:spPr>
          <a:xfrm>
            <a:off x="1127654" y="4219472"/>
            <a:ext cx="5298545" cy="1081088"/>
          </a:xfrm>
        </p:spPr>
        <p:txBody>
          <a:bodyPr wrap="square" anchor="b">
            <a:normAutofit/>
          </a:bodyPr>
          <a:lstStyle>
            <a:lvl1pPr>
              <a:defRPr sz="45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1" name="文本框 10"/>
          <p:cNvSpPr txBox="1"/>
          <p:nvPr userDrawn="1">
            <p:custDataLst>
              <p:tags r:id="rId7"/>
            </p:custDataLst>
          </p:nvPr>
        </p:nvSpPr>
        <p:spPr>
          <a:xfrm>
            <a:off x="1130334" y="5498053"/>
            <a:ext cx="1368028" cy="238423"/>
          </a:xfrm>
          <a:custGeom>
            <a:avLst/>
            <a:gdLst/>
            <a:ahLst/>
            <a:cxnLst/>
            <a:rect l="l" t="t" r="r" b="b"/>
            <a:pathLst>
              <a:path w="1368028" h="238423">
                <a:moveTo>
                  <a:pt x="297954" y="102691"/>
                </a:moveTo>
                <a:cubicBezTo>
                  <a:pt x="285353" y="102691"/>
                  <a:pt x="275555" y="107007"/>
                  <a:pt x="268560" y="115639"/>
                </a:cubicBezTo>
                <a:cubicBezTo>
                  <a:pt x="261565" y="124271"/>
                  <a:pt x="258068" y="136475"/>
                  <a:pt x="258068" y="152251"/>
                </a:cubicBezTo>
                <a:cubicBezTo>
                  <a:pt x="258068" y="185093"/>
                  <a:pt x="271463" y="201513"/>
                  <a:pt x="298252" y="201513"/>
                </a:cubicBezTo>
                <a:cubicBezTo>
                  <a:pt x="323949" y="201513"/>
                  <a:pt x="336798" y="184646"/>
                  <a:pt x="336798" y="150912"/>
                </a:cubicBezTo>
                <a:cubicBezTo>
                  <a:pt x="336798" y="118765"/>
                  <a:pt x="323850" y="102691"/>
                  <a:pt x="297954" y="102691"/>
                </a:cubicBezTo>
                <a:close/>
                <a:moveTo>
                  <a:pt x="814536" y="98673"/>
                </a:moveTo>
                <a:cubicBezTo>
                  <a:pt x="806301" y="98673"/>
                  <a:pt x="799009" y="102046"/>
                  <a:pt x="792659" y="108793"/>
                </a:cubicBezTo>
                <a:cubicBezTo>
                  <a:pt x="786309" y="115540"/>
                  <a:pt x="782340" y="124470"/>
                  <a:pt x="780752" y="135582"/>
                </a:cubicBezTo>
                <a:lnTo>
                  <a:pt x="844451" y="135582"/>
                </a:lnTo>
                <a:cubicBezTo>
                  <a:pt x="844451" y="110976"/>
                  <a:pt x="834479" y="98673"/>
                  <a:pt x="814536" y="98673"/>
                </a:cubicBezTo>
                <a:close/>
                <a:moveTo>
                  <a:pt x="1314748" y="65782"/>
                </a:moveTo>
                <a:cubicBezTo>
                  <a:pt x="1329829" y="65782"/>
                  <a:pt x="1344365" y="68014"/>
                  <a:pt x="1358354" y="72479"/>
                </a:cubicBezTo>
                <a:lnTo>
                  <a:pt x="1358354" y="110282"/>
                </a:lnTo>
                <a:cubicBezTo>
                  <a:pt x="1345555" y="102741"/>
                  <a:pt x="1331466" y="98971"/>
                  <a:pt x="1316087" y="98971"/>
                </a:cubicBezTo>
                <a:cubicBezTo>
                  <a:pt x="1308447" y="98971"/>
                  <a:pt x="1302296" y="100335"/>
                  <a:pt x="1297633" y="103063"/>
                </a:cubicBezTo>
                <a:cubicBezTo>
                  <a:pt x="1292969" y="105792"/>
                  <a:pt x="1290638" y="109389"/>
                  <a:pt x="1290638" y="113853"/>
                </a:cubicBezTo>
                <a:cubicBezTo>
                  <a:pt x="1290638" y="121394"/>
                  <a:pt x="1297583" y="127496"/>
                  <a:pt x="1311474" y="132159"/>
                </a:cubicBezTo>
                <a:cubicBezTo>
                  <a:pt x="1326356" y="137120"/>
                  <a:pt x="1337543" y="141635"/>
                  <a:pt x="1345034" y="145703"/>
                </a:cubicBezTo>
                <a:cubicBezTo>
                  <a:pt x="1352525" y="149771"/>
                  <a:pt x="1358230" y="155128"/>
                  <a:pt x="1362150" y="161776"/>
                </a:cubicBezTo>
                <a:cubicBezTo>
                  <a:pt x="1366069" y="168424"/>
                  <a:pt x="1368028" y="176113"/>
                  <a:pt x="1368028" y="184844"/>
                </a:cubicBezTo>
                <a:cubicBezTo>
                  <a:pt x="1368028" y="201811"/>
                  <a:pt x="1361232" y="214982"/>
                  <a:pt x="1347639" y="224358"/>
                </a:cubicBezTo>
                <a:cubicBezTo>
                  <a:pt x="1334046" y="233735"/>
                  <a:pt x="1315889" y="238423"/>
                  <a:pt x="1293168" y="238423"/>
                </a:cubicBezTo>
                <a:cubicBezTo>
                  <a:pt x="1275308" y="238423"/>
                  <a:pt x="1258788" y="235595"/>
                  <a:pt x="1243608" y="229939"/>
                </a:cubicBezTo>
                <a:lnTo>
                  <a:pt x="1243608" y="190202"/>
                </a:lnTo>
                <a:cubicBezTo>
                  <a:pt x="1260078" y="200223"/>
                  <a:pt x="1276201" y="205234"/>
                  <a:pt x="1291977" y="205234"/>
                </a:cubicBezTo>
                <a:cubicBezTo>
                  <a:pt x="1311821" y="205234"/>
                  <a:pt x="1321743" y="199926"/>
                  <a:pt x="1321743" y="189309"/>
                </a:cubicBezTo>
                <a:cubicBezTo>
                  <a:pt x="1321743" y="181769"/>
                  <a:pt x="1313557" y="175468"/>
                  <a:pt x="1297186" y="170408"/>
                </a:cubicBezTo>
                <a:cubicBezTo>
                  <a:pt x="1276747" y="164058"/>
                  <a:pt x="1262707" y="156989"/>
                  <a:pt x="1255068" y="149200"/>
                </a:cubicBezTo>
                <a:cubicBezTo>
                  <a:pt x="1247428" y="141411"/>
                  <a:pt x="1243608" y="130869"/>
                  <a:pt x="1243608" y="117574"/>
                </a:cubicBezTo>
                <a:cubicBezTo>
                  <a:pt x="1243608" y="101401"/>
                  <a:pt x="1250156" y="88726"/>
                  <a:pt x="1263253" y="79549"/>
                </a:cubicBezTo>
                <a:cubicBezTo>
                  <a:pt x="1276350" y="70371"/>
                  <a:pt x="1293515" y="65782"/>
                  <a:pt x="1314748" y="65782"/>
                </a:cubicBezTo>
                <a:close/>
                <a:moveTo>
                  <a:pt x="1025724" y="65782"/>
                </a:moveTo>
                <a:cubicBezTo>
                  <a:pt x="1062236" y="65782"/>
                  <a:pt x="1080492" y="88404"/>
                  <a:pt x="1080492" y="133648"/>
                </a:cubicBezTo>
                <a:lnTo>
                  <a:pt x="1080492" y="234404"/>
                </a:lnTo>
                <a:lnTo>
                  <a:pt x="1032718" y="234404"/>
                </a:lnTo>
                <a:lnTo>
                  <a:pt x="1032718" y="142577"/>
                </a:lnTo>
                <a:cubicBezTo>
                  <a:pt x="1032718" y="115987"/>
                  <a:pt x="1023144" y="102691"/>
                  <a:pt x="1003995" y="102691"/>
                </a:cubicBezTo>
                <a:cubicBezTo>
                  <a:pt x="994866" y="102691"/>
                  <a:pt x="987276" y="106238"/>
                  <a:pt x="981224" y="113333"/>
                </a:cubicBezTo>
                <a:cubicBezTo>
                  <a:pt x="975172" y="120427"/>
                  <a:pt x="972145" y="129480"/>
                  <a:pt x="972145" y="140494"/>
                </a:cubicBezTo>
                <a:lnTo>
                  <a:pt x="972145" y="234404"/>
                </a:lnTo>
                <a:lnTo>
                  <a:pt x="924074" y="234404"/>
                </a:lnTo>
                <a:lnTo>
                  <a:pt x="924074" y="69800"/>
                </a:lnTo>
                <a:lnTo>
                  <a:pt x="972145" y="69800"/>
                </a:lnTo>
                <a:lnTo>
                  <a:pt x="972145" y="95994"/>
                </a:lnTo>
                <a:lnTo>
                  <a:pt x="972741" y="95994"/>
                </a:lnTo>
                <a:cubicBezTo>
                  <a:pt x="984746" y="75853"/>
                  <a:pt x="1002407" y="65782"/>
                  <a:pt x="1025724" y="65782"/>
                </a:cubicBezTo>
                <a:close/>
                <a:moveTo>
                  <a:pt x="814834" y="65782"/>
                </a:moveTo>
                <a:cubicBezTo>
                  <a:pt x="838150" y="65782"/>
                  <a:pt x="856382" y="72851"/>
                  <a:pt x="869528" y="86990"/>
                </a:cubicBezTo>
                <a:cubicBezTo>
                  <a:pt x="882675" y="101129"/>
                  <a:pt x="889248" y="120551"/>
                  <a:pt x="889248" y="145256"/>
                </a:cubicBezTo>
                <a:lnTo>
                  <a:pt x="889248" y="165646"/>
                </a:lnTo>
                <a:lnTo>
                  <a:pt x="780901" y="165646"/>
                </a:lnTo>
                <a:cubicBezTo>
                  <a:pt x="782588" y="191145"/>
                  <a:pt x="797967" y="203894"/>
                  <a:pt x="827038" y="203894"/>
                </a:cubicBezTo>
                <a:cubicBezTo>
                  <a:pt x="845195" y="203894"/>
                  <a:pt x="861219" y="199430"/>
                  <a:pt x="875109" y="190500"/>
                </a:cubicBezTo>
                <a:lnTo>
                  <a:pt x="875109" y="225772"/>
                </a:lnTo>
                <a:cubicBezTo>
                  <a:pt x="860127" y="234206"/>
                  <a:pt x="840482" y="238423"/>
                  <a:pt x="816173" y="238423"/>
                </a:cubicBezTo>
                <a:cubicBezTo>
                  <a:pt x="789980" y="238423"/>
                  <a:pt x="769615" y="231031"/>
                  <a:pt x="755079" y="216247"/>
                </a:cubicBezTo>
                <a:cubicBezTo>
                  <a:pt x="740544" y="201464"/>
                  <a:pt x="733276" y="180876"/>
                  <a:pt x="733276" y="154484"/>
                </a:cubicBezTo>
                <a:cubicBezTo>
                  <a:pt x="733276" y="128191"/>
                  <a:pt x="741015" y="106834"/>
                  <a:pt x="756493" y="90413"/>
                </a:cubicBezTo>
                <a:cubicBezTo>
                  <a:pt x="771971" y="73992"/>
                  <a:pt x="791418" y="65782"/>
                  <a:pt x="814834" y="65782"/>
                </a:cubicBezTo>
                <a:close/>
                <a:moveTo>
                  <a:pt x="520898" y="65782"/>
                </a:moveTo>
                <a:cubicBezTo>
                  <a:pt x="557411" y="65782"/>
                  <a:pt x="575667" y="88404"/>
                  <a:pt x="575667" y="133648"/>
                </a:cubicBezTo>
                <a:lnTo>
                  <a:pt x="575667" y="234404"/>
                </a:lnTo>
                <a:lnTo>
                  <a:pt x="527893" y="234404"/>
                </a:lnTo>
                <a:lnTo>
                  <a:pt x="527893" y="142577"/>
                </a:lnTo>
                <a:cubicBezTo>
                  <a:pt x="527893" y="115987"/>
                  <a:pt x="518319" y="102691"/>
                  <a:pt x="499170" y="102691"/>
                </a:cubicBezTo>
                <a:cubicBezTo>
                  <a:pt x="490041" y="102691"/>
                  <a:pt x="482451" y="106238"/>
                  <a:pt x="476399" y="113333"/>
                </a:cubicBezTo>
                <a:cubicBezTo>
                  <a:pt x="470346" y="120427"/>
                  <a:pt x="467320" y="129480"/>
                  <a:pt x="467320" y="140494"/>
                </a:cubicBezTo>
                <a:lnTo>
                  <a:pt x="467320" y="234404"/>
                </a:lnTo>
                <a:lnTo>
                  <a:pt x="419249" y="234404"/>
                </a:lnTo>
                <a:lnTo>
                  <a:pt x="419249" y="69800"/>
                </a:lnTo>
                <a:lnTo>
                  <a:pt x="467320" y="69800"/>
                </a:lnTo>
                <a:lnTo>
                  <a:pt x="467320" y="95994"/>
                </a:lnTo>
                <a:lnTo>
                  <a:pt x="467916" y="95994"/>
                </a:lnTo>
                <a:cubicBezTo>
                  <a:pt x="479921" y="75853"/>
                  <a:pt x="497582" y="65782"/>
                  <a:pt x="520898" y="65782"/>
                </a:cubicBezTo>
                <a:close/>
                <a:moveTo>
                  <a:pt x="299145" y="65782"/>
                </a:moveTo>
                <a:cubicBezTo>
                  <a:pt x="325636" y="65782"/>
                  <a:pt x="346670" y="73397"/>
                  <a:pt x="362248" y="88627"/>
                </a:cubicBezTo>
                <a:cubicBezTo>
                  <a:pt x="377825" y="103857"/>
                  <a:pt x="385614" y="124321"/>
                  <a:pt x="385614" y="150019"/>
                </a:cubicBezTo>
                <a:cubicBezTo>
                  <a:pt x="385614" y="177006"/>
                  <a:pt x="377627" y="198487"/>
                  <a:pt x="361652" y="214461"/>
                </a:cubicBezTo>
                <a:cubicBezTo>
                  <a:pt x="345678" y="230435"/>
                  <a:pt x="324048" y="238423"/>
                  <a:pt x="296763" y="238423"/>
                </a:cubicBezTo>
                <a:cubicBezTo>
                  <a:pt x="269974" y="238423"/>
                  <a:pt x="248717" y="230758"/>
                  <a:pt x="232990" y="215429"/>
                </a:cubicBezTo>
                <a:cubicBezTo>
                  <a:pt x="217264" y="200099"/>
                  <a:pt x="209401" y="179239"/>
                  <a:pt x="209401" y="152846"/>
                </a:cubicBezTo>
                <a:cubicBezTo>
                  <a:pt x="209401" y="125760"/>
                  <a:pt x="217512" y="104477"/>
                  <a:pt x="233735" y="88999"/>
                </a:cubicBezTo>
                <a:cubicBezTo>
                  <a:pt x="249957" y="73521"/>
                  <a:pt x="271760" y="65782"/>
                  <a:pt x="299145" y="65782"/>
                </a:cubicBezTo>
                <a:close/>
                <a:moveTo>
                  <a:pt x="1183481" y="19943"/>
                </a:moveTo>
                <a:lnTo>
                  <a:pt x="1183481" y="69800"/>
                </a:lnTo>
                <a:lnTo>
                  <a:pt x="1220986" y="69800"/>
                </a:lnTo>
                <a:lnTo>
                  <a:pt x="1220986" y="105668"/>
                </a:lnTo>
                <a:lnTo>
                  <a:pt x="1183481" y="105668"/>
                </a:lnTo>
                <a:lnTo>
                  <a:pt x="1183481" y="175022"/>
                </a:lnTo>
                <a:cubicBezTo>
                  <a:pt x="1183481" y="192584"/>
                  <a:pt x="1190427" y="201364"/>
                  <a:pt x="1204317" y="201364"/>
                </a:cubicBezTo>
                <a:cubicBezTo>
                  <a:pt x="1209675" y="201364"/>
                  <a:pt x="1215231" y="199777"/>
                  <a:pt x="1220986" y="196602"/>
                </a:cubicBezTo>
                <a:lnTo>
                  <a:pt x="1220986" y="232469"/>
                </a:lnTo>
                <a:cubicBezTo>
                  <a:pt x="1213743" y="236438"/>
                  <a:pt x="1202779" y="238423"/>
                  <a:pt x="1188095" y="238423"/>
                </a:cubicBezTo>
                <a:cubicBezTo>
                  <a:pt x="1153170" y="238423"/>
                  <a:pt x="1135708" y="220067"/>
                  <a:pt x="1135708" y="183356"/>
                </a:cubicBezTo>
                <a:lnTo>
                  <a:pt x="1135708" y="105668"/>
                </a:lnTo>
                <a:lnTo>
                  <a:pt x="1108621" y="105668"/>
                </a:lnTo>
                <a:lnTo>
                  <a:pt x="1108621" y="69800"/>
                </a:lnTo>
                <a:lnTo>
                  <a:pt x="1135708" y="69800"/>
                </a:lnTo>
                <a:lnTo>
                  <a:pt x="1135708" y="33635"/>
                </a:lnTo>
                <a:close/>
                <a:moveTo>
                  <a:pt x="678656" y="19943"/>
                </a:moveTo>
                <a:lnTo>
                  <a:pt x="678656" y="69800"/>
                </a:lnTo>
                <a:lnTo>
                  <a:pt x="716161" y="69800"/>
                </a:lnTo>
                <a:lnTo>
                  <a:pt x="716161" y="105668"/>
                </a:lnTo>
                <a:lnTo>
                  <a:pt x="678656" y="105668"/>
                </a:lnTo>
                <a:lnTo>
                  <a:pt x="678656" y="175022"/>
                </a:lnTo>
                <a:cubicBezTo>
                  <a:pt x="678656" y="192584"/>
                  <a:pt x="685602" y="201364"/>
                  <a:pt x="699492" y="201364"/>
                </a:cubicBezTo>
                <a:cubicBezTo>
                  <a:pt x="704850" y="201364"/>
                  <a:pt x="710406" y="199777"/>
                  <a:pt x="716161" y="196602"/>
                </a:cubicBezTo>
                <a:lnTo>
                  <a:pt x="716161" y="232469"/>
                </a:lnTo>
                <a:cubicBezTo>
                  <a:pt x="708918" y="236438"/>
                  <a:pt x="697954" y="238423"/>
                  <a:pt x="683270" y="238423"/>
                </a:cubicBezTo>
                <a:cubicBezTo>
                  <a:pt x="648345" y="238423"/>
                  <a:pt x="630882" y="220067"/>
                  <a:pt x="630882" y="183356"/>
                </a:cubicBezTo>
                <a:lnTo>
                  <a:pt x="630882" y="105668"/>
                </a:lnTo>
                <a:lnTo>
                  <a:pt x="603796" y="105668"/>
                </a:lnTo>
                <a:lnTo>
                  <a:pt x="603796" y="69800"/>
                </a:lnTo>
                <a:lnTo>
                  <a:pt x="630882" y="69800"/>
                </a:lnTo>
                <a:lnTo>
                  <a:pt x="630882" y="33635"/>
                </a:lnTo>
                <a:close/>
                <a:moveTo>
                  <a:pt x="122337" y="0"/>
                </a:moveTo>
                <a:cubicBezTo>
                  <a:pt x="144859" y="0"/>
                  <a:pt x="163711" y="2927"/>
                  <a:pt x="178891" y="8781"/>
                </a:cubicBezTo>
                <a:lnTo>
                  <a:pt x="178891" y="56257"/>
                </a:lnTo>
                <a:cubicBezTo>
                  <a:pt x="163314" y="47129"/>
                  <a:pt x="145653" y="42565"/>
                  <a:pt x="125909" y="42565"/>
                </a:cubicBezTo>
                <a:cubicBezTo>
                  <a:pt x="103386" y="42565"/>
                  <a:pt x="85378" y="49758"/>
                  <a:pt x="71884" y="64145"/>
                </a:cubicBezTo>
                <a:cubicBezTo>
                  <a:pt x="58390" y="78532"/>
                  <a:pt x="51643" y="97334"/>
                  <a:pt x="51643" y="120551"/>
                </a:cubicBezTo>
                <a:cubicBezTo>
                  <a:pt x="51643" y="143173"/>
                  <a:pt x="58043" y="161379"/>
                  <a:pt x="70842" y="175171"/>
                </a:cubicBezTo>
                <a:cubicBezTo>
                  <a:pt x="83641" y="188962"/>
                  <a:pt x="100955" y="195858"/>
                  <a:pt x="122783" y="195858"/>
                </a:cubicBezTo>
                <a:cubicBezTo>
                  <a:pt x="143321" y="195858"/>
                  <a:pt x="162024" y="190897"/>
                  <a:pt x="178891" y="180975"/>
                </a:cubicBezTo>
                <a:lnTo>
                  <a:pt x="178891" y="226070"/>
                </a:lnTo>
                <a:cubicBezTo>
                  <a:pt x="162123" y="234305"/>
                  <a:pt x="140246" y="238423"/>
                  <a:pt x="113258" y="238423"/>
                </a:cubicBezTo>
                <a:cubicBezTo>
                  <a:pt x="78532" y="238423"/>
                  <a:pt x="50974" y="228029"/>
                  <a:pt x="30584" y="207243"/>
                </a:cubicBezTo>
                <a:cubicBezTo>
                  <a:pt x="10195" y="186457"/>
                  <a:pt x="0" y="158750"/>
                  <a:pt x="0" y="124123"/>
                </a:cubicBezTo>
                <a:cubicBezTo>
                  <a:pt x="0" y="87709"/>
                  <a:pt x="11385" y="57919"/>
                  <a:pt x="34156" y="34751"/>
                </a:cubicBezTo>
                <a:cubicBezTo>
                  <a:pt x="56927" y="11584"/>
                  <a:pt x="86320" y="0"/>
                  <a:pt x="1223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nSpc>
                <a:spcPct val="130000"/>
              </a:lnSpc>
              <a:spcBef>
                <a:spcPts val="1000"/>
              </a:spcBef>
              <a:buFont typeface="Arial" panose="020B0604020202020204" pitchFamily="34" charset="0"/>
              <a:buNone/>
              <a:defRPr sz="2400" b="1">
                <a:solidFill>
                  <a:schemeClr val="accent1"/>
                </a:solidFill>
                <a:latin typeface="+mn-ea"/>
                <a:cs typeface="+mn-ea"/>
                <a:sym typeface="+mn-ea"/>
              </a:defRPr>
            </a:lvl1pPr>
            <a:lvl2pPr indent="0">
              <a:lnSpc>
                <a:spcPct val="130000"/>
              </a:lnSpc>
              <a:spcBef>
                <a:spcPts val="0"/>
              </a:spcBef>
              <a:buFont typeface="Arial" panose="020B0604020202020204" pitchFamily="34" charset="0"/>
              <a:buNone/>
              <a:defRPr sz="2000" b="1">
                <a:solidFill>
                  <a:schemeClr val="tx1">
                    <a:lumMod val="65000"/>
                    <a:lumOff val="35000"/>
                  </a:schemeClr>
                </a:solidFill>
                <a:latin typeface="+mn-ea"/>
                <a:cs typeface="+mn-ea"/>
                <a:sym typeface="+mn-ea"/>
              </a:defRPr>
            </a:lvl2pPr>
            <a:lvl3pPr indent="0">
              <a:lnSpc>
                <a:spcPct val="130000"/>
              </a:lnSpc>
              <a:spcBef>
                <a:spcPts val="0"/>
              </a:spcBef>
              <a:buFont typeface="Arial" panose="020B0604020202020204" pitchFamily="34" charset="0"/>
              <a:buNone/>
              <a:defRPr b="1">
                <a:solidFill>
                  <a:schemeClr val="tx1">
                    <a:lumMod val="65000"/>
                    <a:lumOff val="35000"/>
                  </a:schemeClr>
                </a:solidFill>
                <a:latin typeface="+mn-ea"/>
                <a:cs typeface="+mn-ea"/>
                <a:sym typeface="+mn-ea"/>
              </a:defRPr>
            </a:lvl3pPr>
            <a:lvl4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4pPr>
            <a:lvl5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Intersect_#color-2113&amp;632"/>
          <p:cNvSpPr/>
          <p:nvPr userDrawn="1">
            <p:custDataLst>
              <p:tags r:id="rId2"/>
            </p:custDataLst>
          </p:nvPr>
        </p:nvSpPr>
        <p:spPr>
          <a:xfrm>
            <a:off x="3602736" y="0"/>
            <a:ext cx="8247888" cy="68580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zh-CN" altLang="en-US"/>
          </a:p>
        </p:txBody>
      </p:sp>
      <p:sp>
        <p:nvSpPr>
          <p:cNvPr id="2" name="标题 1"/>
          <p:cNvSpPr>
            <a:spLocks noGrp="1"/>
          </p:cNvSpPr>
          <p:nvPr>
            <p:ph type="title"/>
            <p:custDataLst>
              <p:tags r:id="rId3"/>
            </p:custDataLst>
          </p:nvPr>
        </p:nvSpPr>
        <p:spPr>
          <a:xfrm>
            <a:off x="1116594" y="3896555"/>
            <a:ext cx="8247888" cy="2078732"/>
          </a:xfrm>
        </p:spPr>
        <p:txBody>
          <a:bodyPr wrap="square" anchor="t">
            <a:normAutofit/>
          </a:bodyPr>
          <a:lstStyle>
            <a:lvl1pPr algn="l">
              <a:defRPr sz="46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1116594" y="1348964"/>
            <a:ext cx="3953347" cy="2142876"/>
          </a:xfrm>
        </p:spPr>
        <p:txBody>
          <a:bodyPr wrap="square" anchor="b">
            <a:normAutofit/>
          </a:bodyPr>
          <a:lstStyle>
            <a:lvl1pPr marL="0" indent="0" algn="l">
              <a:buNone/>
              <a:defRPr sz="6000">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图片 6" descr="C:/Users/kingsoft/AppData/Local/Temp/fig2wpp/@svg_UnionUnion_#color-2113&amp;620.svg"/>
          <p:cNvSpPr/>
          <p:nvPr userDrawn="1">
            <p:custDataLst>
              <p:tags r:id="rId2"/>
            </p:custDataLst>
          </p:nvPr>
        </p:nvSpPr>
        <p:spPr>
          <a:xfrm>
            <a:off x="0" y="137848"/>
            <a:ext cx="12188825" cy="3278495"/>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112972" y="3477870"/>
            <a:ext cx="9844775"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52779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0" Type="http://schemas.openxmlformats.org/officeDocument/2006/relationships/theme" Target="../theme/theme3.xml"/><Relationship Id="rId2" Type="http://schemas.openxmlformats.org/officeDocument/2006/relationships/slideLayout" Target="../slideLayouts/slideLayout25.xml"/><Relationship Id="rId19" Type="http://schemas.openxmlformats.org/officeDocument/2006/relationships/tags" Target="../tags/tag73.xml"/><Relationship Id="rId18" Type="http://schemas.openxmlformats.org/officeDocument/2006/relationships/tags" Target="../tags/tag72.xml"/><Relationship Id="rId17" Type="http://schemas.openxmlformats.org/officeDocument/2006/relationships/tags" Target="../tags/tag71.xml"/><Relationship Id="rId16" Type="http://schemas.openxmlformats.org/officeDocument/2006/relationships/tags" Target="../tags/tag70.xml"/><Relationship Id="rId15" Type="http://schemas.openxmlformats.org/officeDocument/2006/relationships/tags" Target="../tags/tag69.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2" Type="http://schemas.openxmlformats.org/officeDocument/2006/relationships/theme" Target="../theme/theme4.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12"/>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zh-CN" altLang="en-US"/>
          </a:p>
        </p:txBody>
      </p:sp>
      <p:sp>
        <p:nvSpPr>
          <p:cNvPr id="11" name="图片 8" descr="C:/Users/kingsoft/AppData/Local/Temp/fig2wpp/@svg_UnionUnion_#color-2113&amp;643.svg"/>
          <p:cNvSpPr/>
          <p:nvPr userDrawn="1">
            <p:custDataLst>
              <p:tags r:id="rId13"/>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zh-CN" altLang="en-US"/>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7.wmf"/><Relationship Id="rId3" Type="http://schemas.openxmlformats.org/officeDocument/2006/relationships/oleObject" Target="../embeddings/oleObject2.bin"/><Relationship Id="rId2" Type="http://schemas.openxmlformats.org/officeDocument/2006/relationships/image" Target="../media/image16.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1.svg"/><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sv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svg"/><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29.sv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29.svg"/><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29.svg"/><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29.svg"/><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tags" Target="../tags/tag75.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29.svg"/><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7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44.png"/><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8.xml"/><Relationship Id="rId2" Type="http://schemas.openxmlformats.org/officeDocument/2006/relationships/image" Target="../media/image45.png"/><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8.xml"/><Relationship Id="rId2" Type="http://schemas.openxmlformats.org/officeDocument/2006/relationships/image" Target="../media/image46.png"/><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8.xml"/><Relationship Id="rId4" Type="http://schemas.openxmlformats.org/officeDocument/2006/relationships/image" Target="../media/image50.svg"/><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s>
</file>

<file path=ppt/slides/_rels/slide51.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2" Type="http://schemas.openxmlformats.org/officeDocument/2006/relationships/slideLayout" Target="../slideLayouts/slideLayout23.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07.xml"/><Relationship Id="rId3" Type="http://schemas.openxmlformats.org/officeDocument/2006/relationships/image" Target="../media/image51.png"/><Relationship Id="rId2" Type="http://schemas.openxmlformats.org/officeDocument/2006/relationships/tags" Target="../tags/tag106.xml"/><Relationship Id="rId1" Type="http://schemas.openxmlformats.org/officeDocument/2006/relationships/tags" Target="../tags/tag105.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12.xml"/><Relationship Id="rId1" Type="http://schemas.openxmlformats.org/officeDocument/2006/relationships/tags" Target="../tags/tag11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30.xml"/><Relationship Id="rId3" Type="http://schemas.openxmlformats.org/officeDocument/2006/relationships/image" Target="../media/image52.png"/><Relationship Id="rId2" Type="http://schemas.openxmlformats.org/officeDocument/2006/relationships/tags" Target="../tags/tag129.xml"/><Relationship Id="rId1" Type="http://schemas.openxmlformats.org/officeDocument/2006/relationships/tags" Target="../tags/tag128.xml"/></Relationships>
</file>

<file path=ppt/slides/_rels/slide66.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133.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tags" Target="../tags/tag132.xml"/><Relationship Id="rId1" Type="http://schemas.openxmlformats.org/officeDocument/2006/relationships/tags" Target="../tags/tag131.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41.xml"/><Relationship Id="rId2" Type="http://schemas.openxmlformats.org/officeDocument/2006/relationships/image" Target="../media/image56.png"/><Relationship Id="rId1" Type="http://schemas.openxmlformats.org/officeDocument/2006/relationships/tags" Target="../tags/tag14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47.xml"/><Relationship Id="rId3" Type="http://schemas.openxmlformats.org/officeDocument/2006/relationships/image" Target="../media/image57.png"/><Relationship Id="rId2" Type="http://schemas.openxmlformats.org/officeDocument/2006/relationships/tags" Target="../tags/tag146.xml"/><Relationship Id="rId1" Type="http://schemas.openxmlformats.org/officeDocument/2006/relationships/tags" Target="../tags/tag145.xml"/></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50.xml"/><Relationship Id="rId3" Type="http://schemas.openxmlformats.org/officeDocument/2006/relationships/image" Target="../media/image58.png"/><Relationship Id="rId2" Type="http://schemas.openxmlformats.org/officeDocument/2006/relationships/tags" Target="../tags/tag149.xml"/><Relationship Id="rId1" Type="http://schemas.openxmlformats.org/officeDocument/2006/relationships/tags" Target="../tags/tag148.xml"/></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53.xml"/><Relationship Id="rId3" Type="http://schemas.openxmlformats.org/officeDocument/2006/relationships/image" Target="../media/image59.png"/><Relationship Id="rId2" Type="http://schemas.openxmlformats.org/officeDocument/2006/relationships/tags" Target="../tags/tag152.xml"/><Relationship Id="rId1" Type="http://schemas.openxmlformats.org/officeDocument/2006/relationships/tags" Target="../tags/tag151.xml"/></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tags" Target="../tags/tag156.xml"/><Relationship Id="rId3" Type="http://schemas.openxmlformats.org/officeDocument/2006/relationships/image" Target="../media/image60.png"/><Relationship Id="rId2" Type="http://schemas.openxmlformats.org/officeDocument/2006/relationships/tags" Target="../tags/tag155.xml"/><Relationship Id="rId1" Type="http://schemas.openxmlformats.org/officeDocument/2006/relationships/tags" Target="../tags/tag154.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34.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61.png"/><Relationship Id="rId1" Type="http://schemas.openxmlformats.org/officeDocument/2006/relationships/tags" Target="../tags/tag16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62.png"/><Relationship Id="rId1" Type="http://schemas.openxmlformats.org/officeDocument/2006/relationships/tags" Target="../tags/tag1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64.png"/><Relationship Id="rId1" Type="http://schemas.openxmlformats.org/officeDocument/2006/relationships/image" Target="../media/image6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65.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xml"/><Relationship Id="rId1" Type="http://schemas.openxmlformats.org/officeDocument/2006/relationships/image" Target="../media/image66.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36.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tags" Target="../tags/tag16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71.png"/><Relationship Id="rId1" Type="http://schemas.openxmlformats.org/officeDocument/2006/relationships/image" Target="../media/image7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7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74.png"/><Relationship Id="rId1" Type="http://schemas.openxmlformats.org/officeDocument/2006/relationships/tags" Target="../tags/tag16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75.png"/><Relationship Id="rId1" Type="http://schemas.openxmlformats.org/officeDocument/2006/relationships/tags" Target="../tags/tag16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76.png"/></Relationships>
</file>

<file path=ppt/slides/_rels/slide92.xml.rels><?xml version="1.0" encoding="UTF-8" standalone="yes"?>
<Relationships xmlns="http://schemas.openxmlformats.org/package/2006/relationships"><Relationship Id="rId6" Type="http://schemas.openxmlformats.org/officeDocument/2006/relationships/slideLayout" Target="../slideLayouts/slideLayout36.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tags" Target="../tags/tag168.xml"/></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6.xml"/><Relationship Id="rId4" Type="http://schemas.openxmlformats.org/officeDocument/2006/relationships/image" Target="../media/image79.png"/><Relationship Id="rId3" Type="http://schemas.openxmlformats.org/officeDocument/2006/relationships/tags" Target="../tags/tag172.xml"/><Relationship Id="rId2" Type="http://schemas.openxmlformats.org/officeDocument/2006/relationships/image" Target="../media/image76.png"/><Relationship Id="rId1" Type="http://schemas.openxmlformats.org/officeDocument/2006/relationships/tags" Target="../tags/tag171.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tags" Target="../tags/tag173.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张秉瀚</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Transformer</a:t>
            </a:r>
            <a:endParaRPr lang="en-US" altLang="zh-CN"/>
          </a:p>
        </p:txBody>
      </p:sp>
      <p:sp>
        <p:nvSpPr>
          <p:cNvPr id="3" name="内容占位符 2"/>
          <p:cNvSpPr>
            <a:spLocks noGrp="1"/>
          </p:cNvSpPr>
          <p:nvPr>
            <p:ph idx="1"/>
          </p:nvPr>
        </p:nvSpPr>
        <p:spPr/>
        <p:txBody>
          <a:bodyPr/>
          <a:p>
            <a:endParaRPr lang="zh-CN" altLang="en-US"/>
          </a:p>
        </p:txBody>
      </p:sp>
      <p:pic>
        <p:nvPicPr>
          <p:cNvPr id="4" name="图片 3" descr="202407131531487"/>
          <p:cNvPicPr>
            <a:picLocks noChangeAspect="1"/>
          </p:cNvPicPr>
          <p:nvPr/>
        </p:nvPicPr>
        <p:blipFill>
          <a:blip r:embed="rId1"/>
          <a:srcRect t="897" r="1316"/>
          <a:stretch>
            <a:fillRect/>
          </a:stretch>
        </p:blipFill>
        <p:spPr>
          <a:xfrm>
            <a:off x="7040245" y="425450"/>
            <a:ext cx="4238625" cy="5751830"/>
          </a:xfrm>
          <a:prstGeom prst="rect">
            <a:avLst/>
          </a:prstGeom>
        </p:spPr>
      </p:pic>
      <p:pic>
        <p:nvPicPr>
          <p:cNvPr id="5" name="图片 4" descr="202407131626676"/>
          <p:cNvPicPr>
            <a:picLocks noChangeAspect="1"/>
          </p:cNvPicPr>
          <p:nvPr/>
        </p:nvPicPr>
        <p:blipFill>
          <a:blip r:embed="rId2"/>
          <a:stretch>
            <a:fillRect/>
          </a:stretch>
        </p:blipFill>
        <p:spPr>
          <a:xfrm>
            <a:off x="838200" y="2225040"/>
            <a:ext cx="6401435" cy="28340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5671185" y="606425"/>
            <a:ext cx="5976620" cy="5645150"/>
          </a:xfrm>
          <a:prstGeom prst="rect">
            <a:avLst/>
          </a:prstGeom>
        </p:spPr>
      </p:pic>
      <p:pic>
        <p:nvPicPr>
          <p:cNvPr id="5" name="图片 4" descr="202407131606279"/>
          <p:cNvPicPr>
            <a:picLocks noChangeAspect="1"/>
          </p:cNvPicPr>
          <p:nvPr/>
        </p:nvPicPr>
        <p:blipFill>
          <a:blip r:embed="rId2"/>
          <a:stretch>
            <a:fillRect/>
          </a:stretch>
        </p:blipFill>
        <p:spPr>
          <a:xfrm>
            <a:off x="838200" y="1273810"/>
            <a:ext cx="4569460" cy="43103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张奕</a:t>
            </a:r>
            <a:r>
              <a:rPr lang="zh-CN" altLang="en-US"/>
              <a:t>霖</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3073"/>
          <p:cNvSpPr>
            <a:spLocks noGrp="1"/>
          </p:cNvSpPr>
          <p:nvPr>
            <p:ph type="ctrTitle"/>
          </p:nvPr>
        </p:nvSpPr>
        <p:spPr>
          <a:xfrm>
            <a:off x="2209800" y="2130425"/>
            <a:ext cx="7772400" cy="1470025"/>
          </a:xfrm>
        </p:spPr>
        <p:txBody>
          <a:bodyPr anchor="ctr" anchorCtr="0"/>
          <a:p>
            <a:pPr defTabSz="914400">
              <a:buClrTx/>
              <a:buSzTx/>
              <a:buFontTx/>
              <a:buNone/>
            </a:pPr>
            <a:r>
              <a:rPr lang="zh-CN" altLang="zh-CN" sz="4400" kern="1200" baseline="0">
                <a:latin typeface="+mj-lt"/>
                <a:ea typeface="+mj-ea"/>
                <a:cs typeface="+mj-cs"/>
              </a:rPr>
              <a:t>汇报一周学习成果</a:t>
            </a:r>
            <a:endParaRPr lang="zh-CN" altLang="zh-CN" sz="4400" kern="1200" baseline="0">
              <a:latin typeface="+mj-lt"/>
              <a:ea typeface="+mj-ea"/>
              <a:cs typeface="+mj-cs"/>
            </a:endParaRPr>
          </a:p>
        </p:txBody>
      </p:sp>
      <p:sp>
        <p:nvSpPr>
          <p:cNvPr id="3074" name="副标题 3074"/>
          <p:cNvSpPr>
            <a:spLocks noGrp="1"/>
          </p:cNvSpPr>
          <p:nvPr>
            <p:ph type="subTitle" idx="1"/>
          </p:nvPr>
        </p:nvSpPr>
        <p:spPr>
          <a:xfrm>
            <a:off x="2895600" y="3886200"/>
            <a:ext cx="6400800" cy="1752600"/>
          </a:xfrm>
        </p:spPr>
        <p:txBody>
          <a:bodyPr anchor="t" anchorCtr="0"/>
          <a:p>
            <a:pPr defTabSz="914400">
              <a:buClrTx/>
              <a:buSzTx/>
              <a:buFontTx/>
            </a:pPr>
            <a:r>
              <a:rPr lang="zh-CN" altLang="zh-CN" sz="3200" kern="1200" baseline="0">
                <a:latin typeface="+mn-lt"/>
                <a:ea typeface="+mn-ea"/>
                <a:cs typeface="+mn-cs"/>
              </a:rPr>
              <a:t>汇报人：张奕霖</a:t>
            </a:r>
            <a:endParaRPr lang="zh-CN" altLang="zh-CN" sz="3200" kern="1200" baseline="0">
              <a:latin typeface="+mn-lt"/>
              <a:ea typeface="+mn-ea"/>
              <a:cs typeface="+mn-cs"/>
            </a:endParaRPr>
          </a:p>
          <a:p>
            <a:pPr defTabSz="914400">
              <a:buClrTx/>
              <a:buSzTx/>
              <a:buFontTx/>
            </a:pPr>
            <a:r>
              <a:rPr lang="en-US" altLang="zh-CN" sz="3200" kern="1200" baseline="0">
                <a:latin typeface="+mn-lt"/>
                <a:ea typeface="+mn-ea"/>
                <a:cs typeface="+mn-cs"/>
              </a:rPr>
              <a:t>2024.7.15</a:t>
            </a:r>
            <a:endParaRPr lang="en-US" altLang="zh-CN" sz="3200" kern="1200" baseline="0">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标题 1"/>
          <p:cNvSpPr>
            <a:spLocks noGrp="1"/>
          </p:cNvSpPr>
          <p:nvPr>
            <p:ph type="title"/>
          </p:nvPr>
        </p:nvSpPr>
        <p:spPr/>
        <p:txBody>
          <a:bodyPr anchor="ctr" anchorCtr="0"/>
          <a:p>
            <a:r>
              <a:rPr lang="en-US" altLang="zh-CN"/>
              <a:t>pytorch</a:t>
            </a:r>
            <a:endParaRPr lang="en-US" altLang="zh-CN"/>
          </a:p>
        </p:txBody>
      </p:sp>
      <p:sp>
        <p:nvSpPr>
          <p:cNvPr id="4098" name="内容占位符 2"/>
          <p:cNvSpPr>
            <a:spLocks noGrp="1"/>
          </p:cNvSpPr>
          <p:nvPr>
            <p:ph idx="1"/>
          </p:nvPr>
        </p:nvSpPr>
        <p:spPr/>
        <p:txBody>
          <a:bodyPr anchor="t" anchorCtr="0"/>
          <a:p>
            <a:r>
              <a:rPr lang="zh-CN" altLang="en-US"/>
              <a:t>学习</a:t>
            </a:r>
            <a:r>
              <a:rPr lang="en-US" altLang="zh-CN"/>
              <a:t>pytorch</a:t>
            </a:r>
            <a:r>
              <a:rPr lang="zh-CN" altLang="en-US"/>
              <a:t>的独有数据类型</a:t>
            </a:r>
            <a:endParaRPr lang="zh-CN" altLang="en-US"/>
          </a:p>
          <a:p>
            <a:r>
              <a:rPr lang="zh-CN" altLang="en-US"/>
              <a:t>学习</a:t>
            </a:r>
            <a:r>
              <a:rPr lang="en-US" altLang="zh-CN"/>
              <a:t>pytorch</a:t>
            </a:r>
            <a:r>
              <a:rPr lang="zh-CN" altLang="en-US"/>
              <a:t>的</a:t>
            </a:r>
            <a:r>
              <a:rPr lang="en-US" altLang="zh-CN"/>
              <a:t>API</a:t>
            </a:r>
            <a:br>
              <a:rPr lang="en-US" altLang="zh-CN"/>
            </a:br>
            <a:r>
              <a:rPr lang="zh-CN" altLang="en-US"/>
              <a:t>如</a:t>
            </a:r>
            <a:r>
              <a:rPr lang="en-US" altLang="zh-CN"/>
              <a:t>torch.nn</a:t>
            </a:r>
            <a:r>
              <a:rPr lang="zh-CN" altLang="en-US"/>
              <a:t>，</a:t>
            </a:r>
            <a:r>
              <a:rPr lang="en-US" altLang="zh-CN"/>
              <a:t> torch.optim</a:t>
            </a:r>
            <a:endParaRPr lang="en-US" altLang="zh-CN"/>
          </a:p>
          <a:p>
            <a:r>
              <a:rPr lang="zh-CN" altLang="en-US"/>
              <a:t>复习常见优化算法</a:t>
            </a:r>
            <a:endParaRPr lang="zh-CN" altLang="en-US"/>
          </a:p>
          <a:p>
            <a:r>
              <a:rPr lang="zh-CN" altLang="en-US"/>
              <a:t>学习评估模型性能的方法</a:t>
            </a:r>
            <a:br>
              <a:rPr lang="zh-CN" altLang="en-US"/>
            </a:br>
            <a:r>
              <a:rPr lang="zh-CN" altLang="en-US"/>
              <a:t>准确率，精确率，召回率，</a:t>
            </a:r>
            <a:r>
              <a:rPr lang="en-US" altLang="zh-CN"/>
              <a:t>F1</a:t>
            </a:r>
            <a:r>
              <a:rPr lang="zh-CN" altLang="en-US"/>
              <a:t>得分，</a:t>
            </a:r>
            <a:r>
              <a:rPr lang="en-US" altLang="zh-CN"/>
              <a:t>R^2</a:t>
            </a:r>
            <a:endParaRPr lang="en-US" altLang="zh-CN"/>
          </a:p>
          <a:p>
            <a:r>
              <a:rPr lang="zh-CN" altLang="en-US"/>
              <a:t>激活函数：</a:t>
            </a:r>
            <a:r>
              <a:rPr lang="en-US" altLang="zh-CN"/>
              <a:t>sigmoid</a:t>
            </a:r>
            <a:r>
              <a:rPr lang="zh-CN" altLang="en-US"/>
              <a:t>，</a:t>
            </a:r>
            <a:r>
              <a:rPr lang="en-US" altLang="zh-CN"/>
              <a:t>tanh</a:t>
            </a:r>
            <a:r>
              <a:rPr lang="zh-CN" altLang="en-US"/>
              <a:t>，</a:t>
            </a:r>
            <a:r>
              <a:rPr lang="en-US" altLang="zh-CN"/>
              <a:t>relu</a:t>
            </a:r>
            <a:r>
              <a:rPr lang="zh-CN" altLang="en-US"/>
              <a:t>，</a:t>
            </a:r>
            <a:r>
              <a:rPr lang="en-US" altLang="zh-CN"/>
              <a:t>softmax</a:t>
            </a:r>
            <a:endParaRPr lang="zh-CN" altLang="en-US"/>
          </a:p>
          <a:p>
            <a:endParaRPr lang="en-US" altLang="zh-CN"/>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a:spLocks noGrp="1"/>
          </p:cNvSpPr>
          <p:nvPr>
            <p:ph type="title"/>
          </p:nvPr>
        </p:nvSpPr>
        <p:spPr/>
        <p:txBody>
          <a:bodyPr anchor="ctr" anchorCtr="0"/>
          <a:p>
            <a:r>
              <a:rPr lang="zh-CN" altLang="en-US"/>
              <a:t>神经网络学习</a:t>
            </a:r>
            <a:endParaRPr lang="zh-CN" altLang="en-US"/>
          </a:p>
        </p:txBody>
      </p:sp>
      <p:sp>
        <p:nvSpPr>
          <p:cNvPr id="5122" name="内容占位符 2"/>
          <p:cNvSpPr>
            <a:spLocks noGrp="1"/>
          </p:cNvSpPr>
          <p:nvPr>
            <p:ph idx="1"/>
          </p:nvPr>
        </p:nvSpPr>
        <p:spPr/>
        <p:txBody>
          <a:bodyPr anchor="t" anchorCtr="0"/>
          <a:p>
            <a:r>
              <a:rPr lang="zh-CN" altLang="en-US"/>
              <a:t>了解神经网络结构</a:t>
            </a:r>
            <a:endParaRPr lang="zh-CN" altLang="en-US"/>
          </a:p>
          <a:p>
            <a:r>
              <a:rPr lang="zh-CN" altLang="en-US"/>
              <a:t>神经网络本质</a:t>
            </a:r>
            <a:endParaRPr lang="zh-CN" altLang="en-US"/>
          </a:p>
          <a:p>
            <a:r>
              <a:rPr lang="zh-CN" altLang="en-US"/>
              <a:t>搭建简单的神经网络模型</a:t>
            </a:r>
            <a:br>
              <a:rPr lang="zh-CN" altLang="en-US"/>
            </a:br>
            <a:r>
              <a:rPr lang="zh-CN" altLang="en-US"/>
              <a:t>手写数字识别</a:t>
            </a:r>
            <a:endParaRPr lang="zh-CN" altLang="en-US"/>
          </a:p>
          <a:p>
            <a:r>
              <a:rPr lang="zh-CN" altLang="en-US"/>
              <a:t>开始学习各种神经网络</a:t>
            </a:r>
            <a:br>
              <a:rPr lang="zh-CN" altLang="en-US"/>
            </a:br>
            <a:endParaRPr lang="zh-CN" altLang="en-US"/>
          </a:p>
        </p:txBody>
      </p:sp>
      <p:graphicFrame>
        <p:nvGraphicFramePr>
          <p:cNvPr id="5123" name="对象 3">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3077" name="" r:id="rId1" imgW="114300" imgH="215900" progId="Equation.KSEE3">
                  <p:embed/>
                </p:oleObj>
              </mc:Choice>
              <mc:Fallback>
                <p:oleObj name="" r:id="rId1" imgW="114300" imgH="215900" progId="Equation.KSEE3">
                  <p:embed/>
                  <p:pic>
                    <p:nvPicPr>
                      <p:cNvPr id="0" name="图片 3076"/>
                      <p:cNvPicPr/>
                      <p:nvPr/>
                    </p:nvPicPr>
                    <p:blipFill>
                      <a:blip r:embed="rId2"/>
                      <a:stretch>
                        <a:fillRect/>
                      </a:stretch>
                    </p:blipFill>
                    <p:spPr>
                      <a:xfrm>
                        <a:off x="6038850" y="3321050"/>
                        <a:ext cx="114300" cy="215900"/>
                      </a:xfrm>
                      <a:prstGeom prst="rect">
                        <a:avLst/>
                      </a:prstGeom>
                      <a:noFill/>
                      <a:ln w="38100">
                        <a:noFill/>
                        <a:miter/>
                      </a:ln>
                    </p:spPr>
                  </p:pic>
                </p:oleObj>
              </mc:Fallback>
            </mc:AlternateContent>
          </a:graphicData>
        </a:graphic>
      </p:graphicFrame>
      <p:graphicFrame>
        <p:nvGraphicFramePr>
          <p:cNvPr id="5124" name="对象 4"/>
          <p:cNvGraphicFramePr/>
          <p:nvPr/>
        </p:nvGraphicFramePr>
        <p:xfrm>
          <a:off x="5735638" y="2060575"/>
          <a:ext cx="3244850" cy="695325"/>
        </p:xfrm>
        <a:graphic>
          <a:graphicData uri="http://schemas.openxmlformats.org/presentationml/2006/ole">
            <mc:AlternateContent xmlns:mc="http://schemas.openxmlformats.org/markup-compatibility/2006">
              <mc:Choice xmlns:v="urn:schemas-microsoft-com:vml" Requires="v">
                <p:oleObj spid="_x0000_s3076" name="" r:id="rId3" imgW="965200" imgH="203200" progId="Equation.DSMT4">
                  <p:embed/>
                </p:oleObj>
              </mc:Choice>
              <mc:Fallback>
                <p:oleObj name="" r:id="rId3" imgW="965200" imgH="203200" progId="Equation.DSMT4">
                  <p:embed/>
                  <p:pic>
                    <p:nvPicPr>
                      <p:cNvPr id="0" name="图片 3075"/>
                      <p:cNvPicPr/>
                      <p:nvPr/>
                    </p:nvPicPr>
                    <p:blipFill>
                      <a:blip r:embed="rId4"/>
                      <a:stretch>
                        <a:fillRect/>
                      </a:stretch>
                    </p:blipFill>
                    <p:spPr>
                      <a:xfrm>
                        <a:off x="5735638" y="2060575"/>
                        <a:ext cx="3244850" cy="695325"/>
                      </a:xfrm>
                      <a:prstGeom prst="rect">
                        <a:avLst/>
                      </a:prstGeom>
                      <a:noFill/>
                      <a:ln w="38100">
                        <a:noFill/>
                        <a:miter/>
                      </a:ln>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
          <p:cNvSpPr>
            <a:spLocks noGrp="1"/>
          </p:cNvSpPr>
          <p:nvPr>
            <p:ph type="title"/>
          </p:nvPr>
        </p:nvSpPr>
        <p:spPr/>
        <p:txBody>
          <a:bodyPr anchor="ctr" anchorCtr="0"/>
          <a:p>
            <a:r>
              <a:rPr lang="en-US" altLang="zh-CN"/>
              <a:t>CNN</a:t>
            </a:r>
            <a:r>
              <a:rPr lang="zh-CN" altLang="en-US"/>
              <a:t>卷积神经网络</a:t>
            </a:r>
            <a:endParaRPr lang="en-US" altLang="zh-CN"/>
          </a:p>
        </p:txBody>
      </p:sp>
      <p:sp>
        <p:nvSpPr>
          <p:cNvPr id="6146" name="内容占位符 2"/>
          <p:cNvSpPr>
            <a:spLocks noGrp="1"/>
          </p:cNvSpPr>
          <p:nvPr>
            <p:ph idx="1"/>
          </p:nvPr>
        </p:nvSpPr>
        <p:spPr/>
        <p:txBody>
          <a:bodyPr anchor="t" anchorCtr="0"/>
          <a:p>
            <a:r>
              <a:rPr lang="zh-CN" altLang="en-US"/>
              <a:t>卷积层计算公式</a:t>
            </a:r>
            <a:endParaRPr lang="zh-CN" altLang="en-US"/>
          </a:p>
          <a:p>
            <a:r>
              <a:rPr lang="zh-CN" altLang="en-US"/>
              <a:t>池化层公式</a:t>
            </a:r>
            <a:br>
              <a:rPr lang="zh-CN" altLang="en-US"/>
            </a:br>
            <a:r>
              <a:rPr lang="zh-CN" altLang="en-US"/>
              <a:t>池化层功能：降维、减少参数、强化特征</a:t>
            </a:r>
            <a:br>
              <a:rPr lang="zh-CN" altLang="en-US"/>
            </a:br>
            <a:r>
              <a:rPr lang="zh-CN" altLang="en-US"/>
              <a:t>池化步幅默认为感受野大小</a:t>
            </a:r>
            <a:endParaRPr lang="zh-CN" altLang="en-US"/>
          </a:p>
          <a:p>
            <a:r>
              <a:rPr lang="zh-CN" altLang="en-US"/>
              <a:t>fashion_mnist简单项目</a:t>
            </a:r>
            <a:endParaRPr lang="zh-CN" altLang="en-US"/>
          </a:p>
          <a:p>
            <a:r>
              <a:rPr lang="zh-CN" altLang="en-US"/>
              <a:t>开始了解</a:t>
            </a:r>
            <a:r>
              <a:rPr lang="en-US" altLang="zh-CN"/>
              <a:t>CNN</a:t>
            </a:r>
            <a:r>
              <a:rPr lang="zh-CN" altLang="en-US"/>
              <a:t>变种</a:t>
            </a:r>
            <a:endParaRPr lang="zh-CN" altLang="en-US"/>
          </a:p>
        </p:txBody>
      </p:sp>
      <p:graphicFrame>
        <p:nvGraphicFramePr>
          <p:cNvPr id="6147" name="对象 5"/>
          <p:cNvGraphicFramePr/>
          <p:nvPr/>
        </p:nvGraphicFramePr>
        <p:xfrm>
          <a:off x="5519738" y="1700213"/>
          <a:ext cx="4760912" cy="522287"/>
        </p:xfrm>
        <a:graphic>
          <a:graphicData uri="http://schemas.openxmlformats.org/presentationml/2006/ole">
            <mc:AlternateContent xmlns:mc="http://schemas.openxmlformats.org/markup-compatibility/2006">
              <mc:Choice xmlns:v="urn:schemas-microsoft-com:vml" Requires="v">
                <p:oleObj spid="_x0000_s3078" name="" r:id="rId1" imgW="3598545" imgH="1050925" progId="Equation.DSMT4">
                  <p:embed/>
                </p:oleObj>
              </mc:Choice>
              <mc:Fallback>
                <p:oleObj name="" r:id="rId1" imgW="3598545" imgH="1050925" progId="Equation.DSMT4">
                  <p:embed/>
                  <p:pic>
                    <p:nvPicPr>
                      <p:cNvPr id="0" name="图片 3077"/>
                      <p:cNvPicPr/>
                      <p:nvPr/>
                    </p:nvPicPr>
                    <p:blipFill>
                      <a:blip r:embed="rId2"/>
                      <a:stretch>
                        <a:fillRect/>
                      </a:stretch>
                    </p:blipFill>
                    <p:spPr>
                      <a:xfrm>
                        <a:off x="5519738" y="1700213"/>
                        <a:ext cx="4760912" cy="522287"/>
                      </a:xfrm>
                      <a:prstGeom prst="rect">
                        <a:avLst/>
                      </a:prstGeom>
                      <a:noFill/>
                      <a:ln w="38100">
                        <a:noFill/>
                        <a:miter/>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1"/>
          <p:cNvSpPr>
            <a:spLocks noGrp="1"/>
          </p:cNvSpPr>
          <p:nvPr>
            <p:ph type="title"/>
          </p:nvPr>
        </p:nvSpPr>
        <p:spPr/>
        <p:txBody>
          <a:bodyPr anchor="ctr" anchorCtr="0"/>
          <a:p>
            <a:r>
              <a:rPr lang="en-US" altLang="zh-CN"/>
              <a:t>LeNet</a:t>
            </a:r>
            <a:endParaRPr lang="en-US" altLang="zh-CN"/>
          </a:p>
        </p:txBody>
      </p:sp>
      <p:sp>
        <p:nvSpPr>
          <p:cNvPr id="7170" name="内容占位符 2"/>
          <p:cNvSpPr>
            <a:spLocks noGrp="1"/>
          </p:cNvSpPr>
          <p:nvPr>
            <p:ph idx="1"/>
          </p:nvPr>
        </p:nvSpPr>
        <p:spPr/>
        <p:txBody>
          <a:bodyPr anchor="t" anchorCtr="0"/>
          <a:p>
            <a:r>
              <a:rPr lang="zh-CN" altLang="en-US"/>
              <a:t>sigmoid激活函数</a:t>
            </a:r>
            <a:endParaRPr lang="zh-CN" altLang="en-US"/>
          </a:p>
          <a:p>
            <a:r>
              <a:rPr lang="zh-CN" altLang="en-US"/>
              <a:t>平均池化</a:t>
            </a:r>
            <a:endParaRPr lang="zh-CN" altLang="en-US"/>
          </a:p>
          <a:p>
            <a:r>
              <a:rPr lang="zh-CN" altLang="en-US"/>
              <a:t>更深的层次</a:t>
            </a:r>
            <a:endParaRPr lang="zh-CN" altLang="en-US"/>
          </a:p>
          <a:p>
            <a:r>
              <a:rPr lang="zh-CN" altLang="en-US"/>
              <a:t>处理灰度图</a:t>
            </a:r>
            <a:endParaRPr lang="zh-CN" altLang="en-US"/>
          </a:p>
        </p:txBody>
      </p:sp>
      <p:pic>
        <p:nvPicPr>
          <p:cNvPr id="7171" name="图片 3"/>
          <p:cNvPicPr>
            <a:picLocks noChangeAspect="1"/>
          </p:cNvPicPr>
          <p:nvPr/>
        </p:nvPicPr>
        <p:blipFill>
          <a:blip r:embed="rId1"/>
          <a:stretch>
            <a:fillRect/>
          </a:stretch>
        </p:blipFill>
        <p:spPr>
          <a:xfrm>
            <a:off x="7464425" y="1052513"/>
            <a:ext cx="3048000" cy="5316537"/>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
          <p:cNvSpPr>
            <a:spLocks noGrp="1"/>
          </p:cNvSpPr>
          <p:nvPr>
            <p:ph type="title"/>
          </p:nvPr>
        </p:nvSpPr>
        <p:spPr/>
        <p:txBody>
          <a:bodyPr anchor="ctr" anchorCtr="0"/>
          <a:p>
            <a:r>
              <a:rPr lang="en-US" altLang="zh-CN"/>
              <a:t>AlexNet</a:t>
            </a:r>
            <a:endParaRPr lang="en-US" altLang="zh-CN"/>
          </a:p>
        </p:txBody>
      </p:sp>
      <p:sp>
        <p:nvSpPr>
          <p:cNvPr id="8194" name="内容占位符 2"/>
          <p:cNvSpPr>
            <a:spLocks noGrp="1"/>
          </p:cNvSpPr>
          <p:nvPr>
            <p:ph idx="1"/>
          </p:nvPr>
        </p:nvSpPr>
        <p:spPr/>
        <p:txBody>
          <a:bodyPr anchor="t" anchorCtr="0">
            <a:normAutofit lnSpcReduction="10000"/>
          </a:bodyPr>
          <a:p>
            <a:r>
              <a:rPr lang="zh-CN" altLang="en-US"/>
              <a:t>AlexNet相比LeNet-5更加深层</a:t>
            </a:r>
            <a:endParaRPr lang="zh-CN" altLang="en-US"/>
          </a:p>
          <a:p>
            <a:r>
              <a:rPr lang="zh-CN" altLang="en-US"/>
              <a:t>使用了</a:t>
            </a:r>
            <a:r>
              <a:rPr lang="zh-CN" altLang="en-US" b="1"/>
              <a:t>ReLU激活函数</a:t>
            </a:r>
            <a:endParaRPr lang="zh-CN" altLang="en-US" b="1"/>
          </a:p>
          <a:p>
            <a:r>
              <a:rPr lang="zh-CN" altLang="en-US"/>
              <a:t>Dropout</a:t>
            </a:r>
            <a:endParaRPr lang="zh-CN" altLang="en-US"/>
          </a:p>
          <a:p>
            <a:r>
              <a:rPr lang="zh-CN" altLang="en-US"/>
              <a:t>数据增强</a:t>
            </a:r>
            <a:endParaRPr lang="zh-CN" altLang="en-US"/>
          </a:p>
          <a:p>
            <a:r>
              <a:rPr lang="zh-CN" altLang="en-US"/>
              <a:t>RGB三通道图像</a:t>
            </a:r>
            <a:endParaRPr lang="zh-CN" altLang="en-US"/>
          </a:p>
          <a:p>
            <a:r>
              <a:rPr lang="zh-CN" altLang="en-US"/>
              <a:t>LRN正则化</a:t>
            </a:r>
            <a:endParaRPr lang="zh-CN" altLang="en-US"/>
          </a:p>
          <a:p>
            <a:r>
              <a:rPr lang="zh-CN" altLang="en-US"/>
              <a:t>缓解梯度消失，稀疏性</a:t>
            </a:r>
            <a:br>
              <a:rPr lang="zh-CN" altLang="en-US"/>
            </a:br>
            <a:r>
              <a:rPr lang="zh-CN" altLang="en-US"/>
              <a:t>加快收敛</a:t>
            </a:r>
            <a:endParaRPr lang="zh-CN" altLang="en-US"/>
          </a:p>
          <a:p>
            <a:r>
              <a:rPr lang="zh-CN" altLang="en-US"/>
              <a:t>使用最大池化</a:t>
            </a:r>
            <a:endParaRPr lang="zh-CN" altLang="en-US"/>
          </a:p>
        </p:txBody>
      </p:sp>
      <p:pic>
        <p:nvPicPr>
          <p:cNvPr id="8195" name="图片 3"/>
          <p:cNvPicPr>
            <a:picLocks noChangeAspect="1"/>
          </p:cNvPicPr>
          <p:nvPr/>
        </p:nvPicPr>
        <p:blipFill>
          <a:blip r:embed="rId1"/>
          <a:stretch>
            <a:fillRect/>
          </a:stretch>
        </p:blipFill>
        <p:spPr>
          <a:xfrm>
            <a:off x="6697663" y="2205038"/>
            <a:ext cx="3970337" cy="46101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p:txBody>
          <a:bodyPr anchor="ctr" anchorCtr="0"/>
          <a:p>
            <a:r>
              <a:rPr lang="en-US" altLang="zh-CN"/>
              <a:t>VGG</a:t>
            </a:r>
            <a:endParaRPr lang="en-US" altLang="zh-CN"/>
          </a:p>
        </p:txBody>
      </p:sp>
      <p:sp>
        <p:nvSpPr>
          <p:cNvPr id="9218" name="内容占位符 2"/>
          <p:cNvSpPr>
            <a:spLocks noGrp="1"/>
          </p:cNvSpPr>
          <p:nvPr>
            <p:ph idx="1"/>
          </p:nvPr>
        </p:nvSpPr>
        <p:spPr/>
        <p:txBody>
          <a:bodyPr anchor="t" anchorCtr="0"/>
          <a:p>
            <a:r>
              <a:rPr lang="zh-CN" altLang="en-US"/>
              <a:t>多次堆叠，增加网络深度</a:t>
            </a:r>
            <a:endParaRPr lang="zh-CN" altLang="en-US"/>
          </a:p>
          <a:p>
            <a:r>
              <a:rPr lang="zh-CN" altLang="en-US"/>
              <a:t>统一使用3x3的卷积核</a:t>
            </a:r>
            <a:endParaRPr lang="zh-CN" altLang="en-US"/>
          </a:p>
          <a:p>
            <a:r>
              <a:rPr lang="zh-CN" altLang="en-US"/>
              <a:t>较小的步长</a:t>
            </a:r>
            <a:r>
              <a:rPr lang="en-US" altLang="zh-CN"/>
              <a:t>——保留更多特征</a:t>
            </a:r>
            <a:br>
              <a:rPr lang="en-US" altLang="zh-CN"/>
            </a:br>
            <a:r>
              <a:rPr lang="en-US" altLang="zh-CN"/>
              <a:t>，分辨率更高</a:t>
            </a:r>
            <a:endParaRPr lang="en-US" altLang="zh-CN"/>
          </a:p>
        </p:txBody>
      </p:sp>
      <p:pic>
        <p:nvPicPr>
          <p:cNvPr id="9219" name="图片 6"/>
          <p:cNvPicPr>
            <a:picLocks noChangeAspect="1"/>
          </p:cNvPicPr>
          <p:nvPr/>
        </p:nvPicPr>
        <p:blipFill>
          <a:blip r:embed="rId1"/>
          <a:stretch>
            <a:fillRect/>
          </a:stretch>
        </p:blipFill>
        <p:spPr>
          <a:xfrm>
            <a:off x="9048750" y="333375"/>
            <a:ext cx="1358900" cy="6253163"/>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QG</a:t>
            </a:r>
            <a:r>
              <a:rPr lang="zh-CN" altLang="en-US"/>
              <a:t>夏令营第一次</a:t>
            </a:r>
            <a:r>
              <a:rPr lang="zh-CN" altLang="en-US"/>
              <a:t>分享</a:t>
            </a:r>
            <a:endParaRPr lang="zh-CN" altLang="en-US"/>
          </a:p>
        </p:txBody>
      </p:sp>
      <p:sp>
        <p:nvSpPr>
          <p:cNvPr id="3" name="副标题 2"/>
          <p:cNvSpPr>
            <a:spLocks noGrp="1"/>
          </p:cNvSpPr>
          <p:nvPr>
            <p:ph type="subTitle" idx="1"/>
          </p:nvPr>
        </p:nvSpPr>
        <p:spPr/>
        <p:txBody>
          <a:bodyPr/>
          <a:p>
            <a:r>
              <a:rPr lang="zh-CN" altLang="en-US" sz="2000"/>
              <a:t>将现实问题转化为数学问题，通过求解数学问题，从而解决现实问题。</a:t>
            </a:r>
            <a:endParaRPr lang="zh-CN" altLang="en-US" sz="2000"/>
          </a:p>
        </p:txBody>
      </p:sp>
      <p:sp>
        <p:nvSpPr>
          <p:cNvPr id="4" name="文本框 3"/>
          <p:cNvSpPr txBox="1"/>
          <p:nvPr/>
        </p:nvSpPr>
        <p:spPr>
          <a:xfrm>
            <a:off x="7919720" y="5349875"/>
            <a:ext cx="2056765" cy="368300"/>
          </a:xfrm>
          <a:prstGeom prst="rect">
            <a:avLst/>
          </a:prstGeom>
          <a:noFill/>
        </p:spPr>
        <p:txBody>
          <a:bodyPr wrap="none" rtlCol="0">
            <a:spAutoFit/>
          </a:bodyPr>
          <a:p>
            <a:r>
              <a:rPr lang="en-US" altLang="zh-CN"/>
              <a:t>by </a:t>
            </a:r>
            <a:r>
              <a:rPr lang="zh-CN" altLang="en-US"/>
              <a:t>一个进化的</a:t>
            </a:r>
            <a:r>
              <a:rPr lang="zh-CN" altLang="en-US"/>
              <a:t>过程</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p:txBody>
          <a:bodyPr anchor="ctr" anchorCtr="0"/>
          <a:p>
            <a:r>
              <a:rPr lang="zh-CN" altLang="en-US"/>
              <a:t>GoogleNet</a:t>
            </a:r>
            <a:endParaRPr lang="zh-CN" altLang="en-US"/>
          </a:p>
        </p:txBody>
      </p:sp>
      <p:sp>
        <p:nvSpPr>
          <p:cNvPr id="10242" name="内容占位符 2"/>
          <p:cNvSpPr>
            <a:spLocks noGrp="1"/>
          </p:cNvSpPr>
          <p:nvPr>
            <p:ph idx="1"/>
          </p:nvPr>
        </p:nvSpPr>
        <p:spPr/>
        <p:txBody>
          <a:bodyPr anchor="t" anchorCtr="0"/>
          <a:p>
            <a:r>
              <a:rPr lang="zh-CN" altLang="en-US"/>
              <a:t>引入</a:t>
            </a:r>
            <a:r>
              <a:rPr lang="en-US" altLang="zh-CN"/>
              <a:t>inception</a:t>
            </a:r>
            <a:r>
              <a:rPr lang="zh-CN" altLang="en-US"/>
              <a:t>层</a:t>
            </a:r>
            <a:endParaRPr lang="zh-CN" altLang="en-US"/>
          </a:p>
          <a:p>
            <a:r>
              <a:rPr lang="zh-CN" altLang="en-US"/>
              <a:t>1x1 卷积进行降维</a:t>
            </a:r>
            <a:endParaRPr lang="zh-CN" altLang="en-US"/>
          </a:p>
          <a:p>
            <a:r>
              <a:rPr lang="zh-CN" altLang="en-US"/>
              <a:t>更多非线性特征，</a:t>
            </a:r>
            <a:br>
              <a:rPr lang="zh-CN" altLang="en-US"/>
            </a:br>
            <a:r>
              <a:rPr lang="zh-CN" altLang="en-US"/>
              <a:t>特征多则减少</a:t>
            </a:r>
            <a:endParaRPr lang="zh-CN" altLang="en-US"/>
          </a:p>
          <a:p>
            <a:r>
              <a:rPr lang="zh-CN" altLang="en-US"/>
              <a:t>稀疏分布，更多无关特征聚在一起</a:t>
            </a:r>
            <a:endParaRPr lang="zh-CN" altLang="en-US"/>
          </a:p>
          <a:p>
            <a:r>
              <a:rPr lang="zh-CN" altLang="en-US"/>
              <a:t>使用全局平均池化，显著减少参数量，并且有助于防止过拟合</a:t>
            </a:r>
            <a:endParaRPr lang="zh-CN" altLang="en-US"/>
          </a:p>
          <a:p>
            <a:endParaRPr lang="zh-CN" altLang="en-US"/>
          </a:p>
          <a:p>
            <a:endParaRPr lang="zh-CN" altLang="en-US"/>
          </a:p>
        </p:txBody>
      </p:sp>
      <p:pic>
        <p:nvPicPr>
          <p:cNvPr id="10243" name="图片 4"/>
          <p:cNvPicPr>
            <a:picLocks noChangeAspect="1"/>
          </p:cNvPicPr>
          <p:nvPr/>
        </p:nvPicPr>
        <p:blipFill>
          <a:blip r:embed="rId1"/>
          <a:stretch>
            <a:fillRect/>
          </a:stretch>
        </p:blipFill>
        <p:spPr>
          <a:xfrm>
            <a:off x="5880100" y="1196975"/>
            <a:ext cx="4648200" cy="1878013"/>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p:txBody>
          <a:bodyPr anchor="ctr" anchorCtr="0"/>
          <a:p>
            <a:r>
              <a:rPr lang="en-US" altLang="zh-CN"/>
              <a:t>ResNet</a:t>
            </a:r>
            <a:endParaRPr lang="en-US" altLang="zh-CN"/>
          </a:p>
        </p:txBody>
      </p:sp>
      <p:sp>
        <p:nvSpPr>
          <p:cNvPr id="11266" name="内容占位符 2"/>
          <p:cNvSpPr>
            <a:spLocks noGrp="1"/>
          </p:cNvSpPr>
          <p:nvPr>
            <p:ph idx="1"/>
          </p:nvPr>
        </p:nvSpPr>
        <p:spPr/>
        <p:txBody>
          <a:bodyPr anchor="t" anchorCtr="0"/>
          <a:p>
            <a:r>
              <a:rPr lang="zh-CN" altLang="en-US" b="1"/>
              <a:t>残差块</a:t>
            </a:r>
            <a:endParaRPr lang="zh-CN" altLang="en-US"/>
          </a:p>
          <a:p>
            <a:r>
              <a:rPr lang="zh-CN" altLang="en-US"/>
              <a:t>解决梯度消失，</a:t>
            </a:r>
            <a:br>
              <a:rPr lang="zh-CN" altLang="en-US"/>
            </a:br>
            <a:r>
              <a:rPr lang="zh-CN" altLang="en-US"/>
              <a:t>减少模型退化</a:t>
            </a:r>
            <a:endParaRPr lang="zh-CN" altLang="en-US"/>
          </a:p>
          <a:p>
            <a:r>
              <a:rPr lang="zh-CN" altLang="en-US"/>
              <a:t>批量规范化</a:t>
            </a:r>
            <a:br>
              <a:rPr lang="zh-CN" altLang="en-US"/>
            </a:br>
            <a:r>
              <a:rPr lang="zh-CN" altLang="en-US"/>
              <a:t>减少过拟合</a:t>
            </a:r>
            <a:endParaRPr lang="zh-CN" altLang="en-US"/>
          </a:p>
          <a:p>
            <a:endParaRPr lang="zh-CN" altLang="en-US"/>
          </a:p>
        </p:txBody>
      </p:sp>
      <p:pic>
        <p:nvPicPr>
          <p:cNvPr id="11267" name="图片 4"/>
          <p:cNvPicPr>
            <a:picLocks noChangeAspect="1"/>
          </p:cNvPicPr>
          <p:nvPr/>
        </p:nvPicPr>
        <p:blipFill>
          <a:blip r:embed="rId1"/>
          <a:stretch>
            <a:fillRect/>
          </a:stretch>
        </p:blipFill>
        <p:spPr>
          <a:xfrm>
            <a:off x="6483350" y="1341438"/>
            <a:ext cx="4184650" cy="2995612"/>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1"/>
          <p:cNvSpPr>
            <a:spLocks noGrp="1"/>
          </p:cNvSpPr>
          <p:nvPr>
            <p:ph type="title"/>
          </p:nvPr>
        </p:nvSpPr>
        <p:spPr/>
        <p:txBody>
          <a:bodyPr anchor="ctr" anchorCtr="0"/>
          <a:p>
            <a:r>
              <a:rPr lang="en-US" altLang="zh-CN"/>
              <a:t>RNN</a:t>
            </a:r>
            <a:r>
              <a:rPr lang="zh-CN" altLang="en-US"/>
              <a:t>循环神经网络</a:t>
            </a:r>
            <a:endParaRPr lang="zh-CN" altLang="en-US"/>
          </a:p>
        </p:txBody>
      </p:sp>
      <p:sp>
        <p:nvSpPr>
          <p:cNvPr id="12290" name="内容占位符 2"/>
          <p:cNvSpPr>
            <a:spLocks noGrp="1"/>
          </p:cNvSpPr>
          <p:nvPr>
            <p:ph idx="1"/>
          </p:nvPr>
        </p:nvSpPr>
        <p:spPr/>
        <p:txBody>
          <a:bodyPr anchor="t" anchorCtr="0"/>
          <a:p>
            <a:r>
              <a:rPr lang="zh-CN" altLang="en-US"/>
              <a:t>进行序列预测</a:t>
            </a:r>
            <a:br>
              <a:rPr lang="zh-CN" altLang="en-US"/>
            </a:br>
            <a:r>
              <a:rPr lang="zh-CN" altLang="en-US"/>
              <a:t>文本、语音以</a:t>
            </a:r>
            <a:br>
              <a:rPr lang="zh-CN" altLang="en-US"/>
            </a:br>
            <a:r>
              <a:rPr lang="zh-CN" altLang="en-US"/>
              <a:t>及视频等</a:t>
            </a:r>
            <a:endParaRPr lang="zh-CN" altLang="en-US"/>
          </a:p>
          <a:p>
            <a:r>
              <a:rPr lang="zh-CN" altLang="en-US"/>
              <a:t>既某一时刻网络的输出除了与当前时刻的输入相关之外，还与之前某一时刻或某几个时刻的输出相关</a:t>
            </a:r>
            <a:endParaRPr lang="zh-CN" altLang="en-US"/>
          </a:p>
          <a:p>
            <a:r>
              <a:rPr lang="zh-CN" altLang="en-US"/>
              <a:t>记忆能力</a:t>
            </a:r>
            <a:endParaRPr lang="zh-CN" altLang="en-US"/>
          </a:p>
          <a:p>
            <a:r>
              <a:rPr lang="zh-CN" altLang="en-US"/>
              <a:t>每一个时刻都有一个输入</a:t>
            </a:r>
            <a:endParaRPr lang="zh-CN" altLang="en-US"/>
          </a:p>
        </p:txBody>
      </p:sp>
      <p:pic>
        <p:nvPicPr>
          <p:cNvPr id="12291" name="图片 4"/>
          <p:cNvPicPr>
            <a:picLocks noChangeAspect="1"/>
          </p:cNvPicPr>
          <p:nvPr/>
        </p:nvPicPr>
        <p:blipFill>
          <a:blip r:embed="rId1"/>
          <a:stretch>
            <a:fillRect/>
          </a:stretch>
        </p:blipFill>
        <p:spPr>
          <a:xfrm>
            <a:off x="5951538" y="1268413"/>
            <a:ext cx="4038600" cy="1211262"/>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anchor="ctr" anchorCtr="0"/>
          <a:p>
            <a:r>
              <a:rPr lang="en-US" altLang="zh-CN"/>
              <a:t>LSTM</a:t>
            </a:r>
            <a:r>
              <a:rPr lang="zh-CN" altLang="en-US"/>
              <a:t>长短时记忆</a:t>
            </a:r>
            <a:endParaRPr lang="zh-CN" altLang="en-US"/>
          </a:p>
        </p:txBody>
      </p:sp>
      <p:sp>
        <p:nvSpPr>
          <p:cNvPr id="13314" name="内容占位符 2"/>
          <p:cNvSpPr>
            <a:spLocks noGrp="1"/>
          </p:cNvSpPr>
          <p:nvPr>
            <p:ph idx="1"/>
          </p:nvPr>
        </p:nvSpPr>
        <p:spPr/>
        <p:txBody>
          <a:bodyPr anchor="t" anchorCtr="0"/>
          <a:p>
            <a:r>
              <a:rPr lang="zh-CN" altLang="en-US"/>
              <a:t>解决</a:t>
            </a:r>
            <a:r>
              <a:rPr lang="en-US" altLang="zh-CN"/>
              <a:t>RNN</a:t>
            </a:r>
            <a:r>
              <a:rPr lang="zh-CN" altLang="en-US"/>
              <a:t>无法长时间记忆的问题</a:t>
            </a:r>
            <a:endParaRPr lang="zh-CN" altLang="en-US"/>
          </a:p>
          <a:p>
            <a:r>
              <a:rPr lang="zh-CN" altLang="en-US"/>
              <a:t>引入门控机制</a:t>
            </a:r>
            <a:endParaRPr lang="zh-CN" altLang="en-US"/>
          </a:p>
          <a:p>
            <a:r>
              <a:rPr lang="zh-CN" altLang="en-US"/>
              <a:t>细胞状态</a:t>
            </a:r>
            <a:r>
              <a:rPr lang="en-US" altLang="zh-CN"/>
              <a:t>c</a:t>
            </a:r>
            <a:endParaRPr lang="zh-CN" altLang="en-US"/>
          </a:p>
          <a:p>
            <a:r>
              <a:rPr lang="zh-CN" altLang="en-US"/>
              <a:t>隐藏状态</a:t>
            </a:r>
            <a:r>
              <a:rPr lang="en-US" altLang="zh-CN"/>
              <a:t>h</a:t>
            </a:r>
            <a:endParaRPr lang="zh-CN" altLang="en-US"/>
          </a:p>
          <a:p>
            <a:r>
              <a:rPr lang="zh-CN" altLang="en-US"/>
              <a:t>传递</a:t>
            </a:r>
            <a:endParaRPr lang="zh-CN" altLang="en-US"/>
          </a:p>
          <a:p>
            <a:r>
              <a:rPr lang="zh-CN" altLang="en-US"/>
              <a:t>利用</a:t>
            </a:r>
            <a:r>
              <a:rPr lang="en-US" altLang="zh-CN"/>
              <a:t>LSTM</a:t>
            </a:r>
            <a:r>
              <a:rPr lang="zh-CN" altLang="en-US"/>
              <a:t>进行文本情感分类</a:t>
            </a:r>
            <a:endParaRPr lang="zh-CN" altLang="en-US"/>
          </a:p>
        </p:txBody>
      </p:sp>
      <p:pic>
        <p:nvPicPr>
          <p:cNvPr id="13315" name="图片 3"/>
          <p:cNvPicPr>
            <a:picLocks noChangeAspect="1"/>
          </p:cNvPicPr>
          <p:nvPr/>
        </p:nvPicPr>
        <p:blipFill>
          <a:blip r:embed="rId1"/>
          <a:stretch>
            <a:fillRect/>
          </a:stretch>
        </p:blipFill>
        <p:spPr>
          <a:xfrm>
            <a:off x="6743700" y="2205038"/>
            <a:ext cx="3659188" cy="142240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
          <p:cNvSpPr>
            <a:spLocks noGrp="1"/>
          </p:cNvSpPr>
          <p:nvPr>
            <p:ph type="title"/>
          </p:nvPr>
        </p:nvSpPr>
        <p:spPr/>
        <p:txBody>
          <a:bodyPr anchor="ctr" anchorCtr="0"/>
          <a:p>
            <a:r>
              <a:rPr lang="en-US" altLang="zh-CN"/>
              <a:t>Attention</a:t>
            </a:r>
            <a:r>
              <a:rPr lang="zh-CN" altLang="en-US"/>
              <a:t>注意力机制</a:t>
            </a:r>
            <a:endParaRPr lang="zh-CN" altLang="en-US"/>
          </a:p>
        </p:txBody>
      </p:sp>
      <p:sp>
        <p:nvSpPr>
          <p:cNvPr id="14338" name="内容占位符 2"/>
          <p:cNvSpPr>
            <a:spLocks noGrp="1"/>
          </p:cNvSpPr>
          <p:nvPr>
            <p:ph idx="1"/>
          </p:nvPr>
        </p:nvSpPr>
        <p:spPr/>
        <p:txBody>
          <a:bodyPr anchor="t" anchorCtr="0"/>
          <a:p>
            <a:r>
              <a:rPr lang="en-US" altLang="zh-CN"/>
              <a:t>QKV</a:t>
            </a:r>
            <a:endParaRPr lang="en-US" altLang="zh-CN"/>
          </a:p>
          <a:p>
            <a:r>
              <a:rPr lang="en-US" altLang="zh-CN"/>
              <a:t>QK</a:t>
            </a:r>
            <a:r>
              <a:rPr lang="zh-CN" altLang="en-US"/>
              <a:t>点乘算权重然后归一，</a:t>
            </a:r>
            <a:br>
              <a:rPr lang="zh-CN" altLang="en-US"/>
            </a:br>
            <a:r>
              <a:rPr lang="zh-CN" altLang="en-US"/>
              <a:t>然后和</a:t>
            </a:r>
            <a:r>
              <a:rPr lang="en-US" altLang="zh-CN"/>
              <a:t>V</a:t>
            </a:r>
            <a:r>
              <a:rPr lang="zh-CN" altLang="en-US"/>
              <a:t>点乘得到注意力</a:t>
            </a:r>
            <a:br>
              <a:rPr lang="zh-CN" altLang="en-US"/>
            </a:br>
            <a:r>
              <a:rPr lang="zh-CN" altLang="en-US"/>
              <a:t>数值</a:t>
            </a:r>
            <a:endParaRPr lang="zh-CN" altLang="en-US"/>
          </a:p>
          <a:p>
            <a:r>
              <a:rPr lang="en-US" altLang="zh-CN"/>
              <a:t>self.Attention</a:t>
            </a:r>
            <a:br>
              <a:rPr lang="en-US" altLang="zh-CN"/>
            </a:br>
            <a:r>
              <a:rPr lang="en-US" altLang="zh-CN"/>
              <a:t>Q K</a:t>
            </a:r>
            <a:r>
              <a:rPr lang="zh-CN" altLang="en-US"/>
              <a:t>同源</a:t>
            </a:r>
            <a:endParaRPr lang="zh-CN" altLang="en-US"/>
          </a:p>
          <a:p>
            <a:r>
              <a:rPr lang="zh-CN" altLang="en-US"/>
              <a:t>掩码自注意力机制</a:t>
            </a:r>
            <a:endParaRPr lang="zh-CN" altLang="en-US"/>
          </a:p>
          <a:p>
            <a:r>
              <a:rPr lang="zh-CN" altLang="en-US"/>
              <a:t>多头自注意力机制</a:t>
            </a:r>
            <a:endParaRPr lang="zh-CN" altLang="en-US"/>
          </a:p>
          <a:p>
            <a:r>
              <a:rPr lang="en-US" altLang="zh-CN"/>
              <a:t>1.开销变大；2.无位置关系（顺序关系）</a:t>
            </a:r>
            <a:endParaRPr lang="en-US" altLang="zh-CN"/>
          </a:p>
          <a:p>
            <a:endParaRPr lang="en-US" altLang="zh-CN"/>
          </a:p>
        </p:txBody>
      </p:sp>
      <p:pic>
        <p:nvPicPr>
          <p:cNvPr id="14339" name="图片 1"/>
          <p:cNvPicPr>
            <a:picLocks noChangeAspect="1"/>
          </p:cNvPicPr>
          <p:nvPr/>
        </p:nvPicPr>
        <p:blipFill>
          <a:blip r:embed="rId1"/>
          <a:stretch>
            <a:fillRect/>
          </a:stretch>
        </p:blipFill>
        <p:spPr>
          <a:xfrm>
            <a:off x="6888163" y="1412875"/>
            <a:ext cx="3449637" cy="3259138"/>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
          <p:cNvSpPr>
            <a:spLocks noGrp="1"/>
          </p:cNvSpPr>
          <p:nvPr>
            <p:ph type="title"/>
          </p:nvPr>
        </p:nvSpPr>
        <p:spPr/>
        <p:txBody>
          <a:bodyPr anchor="ctr" anchorCtr="0"/>
          <a:p>
            <a:r>
              <a:rPr lang="en-US" altLang="zh-CN"/>
              <a:t>Transformer</a:t>
            </a:r>
            <a:endParaRPr lang="en-US" altLang="zh-CN"/>
          </a:p>
        </p:txBody>
      </p:sp>
      <p:sp>
        <p:nvSpPr>
          <p:cNvPr id="15362" name="内容占位符 2"/>
          <p:cNvSpPr>
            <a:spLocks noGrp="1"/>
          </p:cNvSpPr>
          <p:nvPr>
            <p:ph idx="1"/>
          </p:nvPr>
        </p:nvSpPr>
        <p:spPr/>
        <p:txBody>
          <a:bodyPr anchor="t" anchorCtr="0"/>
          <a:p>
            <a:r>
              <a:rPr lang="zh-CN" altLang="en-US"/>
              <a:t>基于自注意力机制</a:t>
            </a:r>
            <a:endParaRPr lang="zh-CN" altLang="en-US"/>
          </a:p>
          <a:p>
            <a:r>
              <a:rPr lang="zh-CN" altLang="en-US"/>
              <a:t>输入处理</a:t>
            </a:r>
            <a:endParaRPr lang="zh-CN" altLang="en-US"/>
          </a:p>
          <a:p>
            <a:r>
              <a:rPr lang="zh-CN" altLang="en-US"/>
              <a:t>Encoder编码器：多头注意力、</a:t>
            </a:r>
            <a:br>
              <a:rPr lang="zh-CN" altLang="en-US"/>
            </a:br>
            <a:r>
              <a:rPr lang="zh-CN" altLang="en-US"/>
              <a:t>残差连接与层归一化</a:t>
            </a:r>
            <a:endParaRPr lang="zh-CN" altLang="en-US"/>
          </a:p>
          <a:p>
            <a:r>
              <a:rPr lang="zh-CN" altLang="en-US"/>
              <a:t>Decoder解码器：带掩码的多</a:t>
            </a:r>
            <a:br>
              <a:rPr lang="zh-CN" altLang="en-US"/>
            </a:br>
            <a:r>
              <a:rPr lang="zh-CN" altLang="en-US"/>
              <a:t>头注意力、前馈网络</a:t>
            </a:r>
            <a:endParaRPr lang="zh-CN" altLang="en-US"/>
          </a:p>
          <a:p>
            <a:r>
              <a:rPr lang="zh-CN" altLang="en-US"/>
              <a:t>位置编码：提供位置关系</a:t>
            </a:r>
            <a:endParaRPr lang="zh-CN" altLang="en-US"/>
          </a:p>
          <a:p>
            <a:r>
              <a:rPr lang="en-US" altLang="zh-CN"/>
              <a:t>one-hot word2vec</a:t>
            </a:r>
            <a:endParaRPr lang="en-US" altLang="zh-CN"/>
          </a:p>
        </p:txBody>
      </p:sp>
      <p:pic>
        <p:nvPicPr>
          <p:cNvPr id="15363" name="图片 2"/>
          <p:cNvPicPr>
            <a:picLocks noChangeAspect="1"/>
          </p:cNvPicPr>
          <p:nvPr/>
        </p:nvPicPr>
        <p:blipFill>
          <a:blip r:embed="rId1"/>
          <a:stretch>
            <a:fillRect/>
          </a:stretch>
        </p:blipFill>
        <p:spPr>
          <a:xfrm>
            <a:off x="7753350" y="1268413"/>
            <a:ext cx="2740025" cy="3516312"/>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a:spLocks noGrp="1"/>
          </p:cNvSpPr>
          <p:nvPr>
            <p:ph type="title"/>
          </p:nvPr>
        </p:nvSpPr>
        <p:spPr/>
        <p:txBody>
          <a:bodyPr anchor="ctr" anchorCtr="0"/>
          <a:p>
            <a:r>
              <a:rPr lang="en-US" altLang="zh-CN"/>
              <a:t>word2vec</a:t>
            </a:r>
            <a:endParaRPr lang="en-US" altLang="zh-CN"/>
          </a:p>
        </p:txBody>
      </p:sp>
      <p:sp>
        <p:nvSpPr>
          <p:cNvPr id="16386" name="内容占位符 2"/>
          <p:cNvSpPr>
            <a:spLocks noGrp="1"/>
          </p:cNvSpPr>
          <p:nvPr>
            <p:ph idx="1"/>
          </p:nvPr>
        </p:nvSpPr>
        <p:spPr/>
        <p:txBody>
          <a:bodyPr anchor="t" anchorCtr="0"/>
          <a:p>
            <a:r>
              <a:rPr lang="en-US" altLang="zh-CN"/>
              <a:t>CBOW </a:t>
            </a:r>
            <a:r>
              <a:rPr lang="zh-CN" altLang="en-US"/>
              <a:t>预测中心词</a:t>
            </a:r>
            <a:endParaRPr lang="zh-CN" altLang="en-US"/>
          </a:p>
          <a:p>
            <a:r>
              <a:rPr lang="en-US" altLang="zh-CN"/>
              <a:t>skip-gram </a:t>
            </a:r>
            <a:r>
              <a:rPr lang="zh-CN" altLang="en-US"/>
              <a:t>预测周围词</a:t>
            </a:r>
            <a:endParaRPr lang="zh-CN" altLang="en-US"/>
          </a:p>
          <a:p>
            <a:r>
              <a:rPr lang="en-US" altLang="zh-CN"/>
              <a:t>api</a:t>
            </a:r>
            <a:r>
              <a:rPr lang="zh-CN" altLang="en-US"/>
              <a:t>使用</a:t>
            </a:r>
            <a:endParaRPr lang="zh-CN" altLang="en-US"/>
          </a:p>
          <a:p>
            <a:r>
              <a:rPr lang="zh-CN" altLang="en-US"/>
              <a:t>捕捉词汇的语义和语法关系</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p:txBody>
          <a:bodyPr anchor="ctr" anchorCtr="0"/>
          <a:p>
            <a:r>
              <a:rPr lang="zh-CN" altLang="en-US"/>
              <a:t>杂项</a:t>
            </a:r>
            <a:endParaRPr lang="zh-CN" altLang="en-US"/>
          </a:p>
        </p:txBody>
      </p:sp>
      <p:sp>
        <p:nvSpPr>
          <p:cNvPr id="17410" name="内容占位符 2"/>
          <p:cNvSpPr>
            <a:spLocks noGrp="1"/>
          </p:cNvSpPr>
          <p:nvPr>
            <p:ph idx="1"/>
          </p:nvPr>
        </p:nvSpPr>
        <p:spPr/>
        <p:txBody>
          <a:bodyPr anchor="t" anchorCtr="0"/>
          <a:p>
            <a:r>
              <a:rPr lang="zh-CN" altLang="en-US"/>
              <a:t>简单了解服务器训练</a:t>
            </a:r>
            <a:endParaRPr lang="zh-CN" altLang="en-US"/>
          </a:p>
          <a:p>
            <a:r>
              <a:rPr lang="zh-CN" altLang="en-US"/>
              <a:t>尝试调用</a:t>
            </a:r>
            <a:r>
              <a:rPr lang="en-US" altLang="zh-CN"/>
              <a:t>GPTapi</a:t>
            </a:r>
            <a:endParaRPr lang="en-US" altLang="zh-CN"/>
          </a:p>
          <a:p>
            <a:r>
              <a:rPr lang="zh-CN" altLang="en-US"/>
              <a:t>学习爬虫</a:t>
            </a:r>
            <a:r>
              <a:rPr lang="en-US" altLang="zh-CN"/>
              <a:t>——</a:t>
            </a:r>
            <a:r>
              <a:rPr lang="zh-CN" altLang="en-US"/>
              <a:t>遇到瓶颈</a:t>
            </a:r>
            <a:endParaRPr lang="zh-CN" altLang="en-US"/>
          </a:p>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罗</a:t>
            </a:r>
            <a:r>
              <a:rPr lang="zh-CN" altLang="en-US"/>
              <a:t>彬</a:t>
            </a:r>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sp>
        <p:nvSpPr>
          <p:cNvPr id="2" name="文本框 1"/>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7" name="文本框 6"/>
          <p:cNvSpPr txBox="1"/>
          <p:nvPr/>
        </p:nvSpPr>
        <p:spPr>
          <a:xfrm>
            <a:off x="2303377" y="2521664"/>
            <a:ext cx="3941133" cy="523220"/>
          </a:xfrm>
          <a:prstGeom prst="rect">
            <a:avLst/>
          </a:prstGeom>
          <a:noFill/>
        </p:spPr>
        <p:txBody>
          <a:bodyPr wrap="square" rtlCol="0">
            <a:spAutoFit/>
          </a:bodyPr>
          <a:lstStyle/>
          <a:p>
            <a:r>
              <a:rPr lang="zh-CN" altLang="en-US" sz="2800" b="1" dirty="0">
                <a:solidFill>
                  <a:schemeClr val="bg1">
                    <a:alpha val="80000"/>
                  </a:schemeClr>
                </a:solidFill>
                <a:latin typeface="微软雅黑" panose="020B0503020204020204" charset="-122"/>
                <a:ea typeface="微软雅黑" panose="020B0503020204020204" charset="-122"/>
              </a:rPr>
              <a:t>答辩汇报模板</a:t>
            </a:r>
            <a:endParaRPr lang="zh-CN" altLang="en-US" sz="2800" b="1" dirty="0">
              <a:solidFill>
                <a:schemeClr val="bg1">
                  <a:alpha val="80000"/>
                </a:schemeClr>
              </a:solidFill>
              <a:latin typeface="微软雅黑" panose="020B0503020204020204" charset="-122"/>
              <a:ea typeface="微软雅黑" panose="020B0503020204020204" charset="-122"/>
            </a:endParaRPr>
          </a:p>
        </p:txBody>
      </p:sp>
      <p:sp>
        <p:nvSpPr>
          <p:cNvPr id="8" name="文本框 7"/>
          <p:cNvSpPr txBox="1"/>
          <p:nvPr/>
        </p:nvSpPr>
        <p:spPr>
          <a:xfrm>
            <a:off x="983848" y="5456348"/>
            <a:ext cx="2785729"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charset="-122"/>
                <a:ea typeface="微软雅黑" panose="020B0503020204020204" charset="-122"/>
              </a:rPr>
              <a:t>汇报人：罗彬</a:t>
            </a:r>
            <a:endParaRPr lang="zh-CN" altLang="en-US" sz="2400" dirty="0">
              <a:solidFill>
                <a:schemeClr val="bg2">
                  <a:lumMod val="50000"/>
                </a:schemeClr>
              </a:solidFill>
              <a:latin typeface="微软雅黑" panose="020B0503020204020204" charset="-122"/>
              <a:ea typeface="微软雅黑" panose="020B0503020204020204" charset="-122"/>
            </a:endParaRPr>
          </a:p>
        </p:txBody>
      </p:sp>
      <p:sp>
        <p:nvSpPr>
          <p:cNvPr id="9" name="文本框 8"/>
          <p:cNvSpPr txBox="1"/>
          <p:nvPr/>
        </p:nvSpPr>
        <p:spPr>
          <a:xfrm>
            <a:off x="983847" y="5926209"/>
            <a:ext cx="4125432"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charset="-122"/>
                <a:ea typeface="微软雅黑" panose="020B0503020204020204" charset="-122"/>
              </a:rPr>
              <a:t>汇报时间：</a:t>
            </a:r>
            <a:r>
              <a:rPr lang="en-US" altLang="zh-CN" sz="2400" dirty="0">
                <a:solidFill>
                  <a:schemeClr val="bg2">
                    <a:lumMod val="50000"/>
                  </a:schemeClr>
                </a:solidFill>
                <a:latin typeface="微软雅黑" panose="020B0503020204020204" charset="-122"/>
                <a:ea typeface="微软雅黑" panose="020B0503020204020204" charset="-122"/>
              </a:rPr>
              <a:t>2024</a:t>
            </a:r>
            <a:r>
              <a:rPr lang="zh-CN" altLang="en-US" sz="2400" dirty="0">
                <a:solidFill>
                  <a:schemeClr val="bg2">
                    <a:lumMod val="50000"/>
                  </a:schemeClr>
                </a:solidFill>
                <a:latin typeface="微软雅黑" panose="020B0503020204020204" charset="-122"/>
                <a:ea typeface="微软雅黑" panose="020B0503020204020204" charset="-122"/>
              </a:rPr>
              <a:t>年</a:t>
            </a:r>
            <a:r>
              <a:rPr lang="en-US" altLang="zh-CN" sz="2400" dirty="0">
                <a:solidFill>
                  <a:schemeClr val="bg2">
                    <a:lumMod val="50000"/>
                  </a:schemeClr>
                </a:solidFill>
                <a:latin typeface="微软雅黑" panose="020B0503020204020204" charset="-122"/>
                <a:ea typeface="微软雅黑" panose="020B0503020204020204" charset="-122"/>
              </a:rPr>
              <a:t>7</a:t>
            </a:r>
            <a:r>
              <a:rPr lang="zh-CN" altLang="en-US" sz="2400" dirty="0">
                <a:solidFill>
                  <a:schemeClr val="bg2">
                    <a:lumMod val="50000"/>
                  </a:schemeClr>
                </a:solidFill>
                <a:latin typeface="微软雅黑" panose="020B0503020204020204" charset="-122"/>
                <a:ea typeface="微软雅黑" panose="020B0503020204020204" charset="-122"/>
              </a:rPr>
              <a:t>月</a:t>
            </a:r>
            <a:r>
              <a:rPr lang="en-US" altLang="zh-CN" sz="2400" dirty="0">
                <a:solidFill>
                  <a:schemeClr val="bg2">
                    <a:lumMod val="50000"/>
                  </a:schemeClr>
                </a:solidFill>
                <a:latin typeface="微软雅黑" panose="020B0503020204020204" charset="-122"/>
                <a:ea typeface="微软雅黑" panose="020B0503020204020204" charset="-122"/>
              </a:rPr>
              <a:t>15</a:t>
            </a:r>
            <a:r>
              <a:rPr lang="zh-CN" altLang="en-US" sz="2400" dirty="0">
                <a:solidFill>
                  <a:schemeClr val="bg2">
                    <a:lumMod val="50000"/>
                  </a:schemeClr>
                </a:solidFill>
                <a:latin typeface="微软雅黑" panose="020B0503020204020204" charset="-122"/>
                <a:ea typeface="微软雅黑" panose="020B0503020204020204" charset="-122"/>
              </a:rPr>
              <a:t>日</a:t>
            </a:r>
            <a:endParaRPr lang="zh-CN" altLang="en-US" sz="2400" dirty="0">
              <a:solidFill>
                <a:schemeClr val="bg2">
                  <a:lumMod val="50000"/>
                </a:schemeClr>
              </a:solidFill>
              <a:latin typeface="微软雅黑" panose="020B0503020204020204" charset="-122"/>
              <a:ea typeface="微软雅黑" panose="020B0503020204020204" charset="-122"/>
            </a:endParaRPr>
          </a:p>
        </p:txBody>
      </p:sp>
      <p:pic>
        <p:nvPicPr>
          <p:cNvPr id="10" name="图形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901718" y="-2491171"/>
            <a:ext cx="10224035" cy="10548612"/>
          </a:xfrm>
          <a:prstGeom prst="rect">
            <a:avLst/>
          </a:prstGeom>
        </p:spPr>
      </p:pic>
      <p:cxnSp>
        <p:nvCxnSpPr>
          <p:cNvPr id="5" name="直接连接符 4"/>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33018" y="4958116"/>
            <a:ext cx="938469" cy="968263"/>
          </a:xfrm>
          <a:prstGeom prst="rect">
            <a:avLst/>
          </a:prstGeom>
        </p:spPr>
      </p:pic>
      <p:pic>
        <p:nvPicPr>
          <p:cNvPr id="13"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8808" y="4958116"/>
            <a:ext cx="938469" cy="968263"/>
          </a:xfrm>
          <a:prstGeom prst="rect">
            <a:avLst/>
          </a:prstGeom>
        </p:spPr>
      </p:pic>
      <p:pic>
        <p:nvPicPr>
          <p:cNvPr id="14"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913" y="4948591"/>
            <a:ext cx="938469" cy="968263"/>
          </a:xfrm>
          <a:prstGeom prst="rect">
            <a:avLst/>
          </a:prstGeom>
        </p:spPr>
      </p:pic>
      <p:pic>
        <p:nvPicPr>
          <p:cNvPr id="15"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4488" y="4958116"/>
            <a:ext cx="938469" cy="968263"/>
          </a:xfrm>
          <a:prstGeom prst="rect">
            <a:avLst/>
          </a:prstGeom>
        </p:spPr>
      </p:pic>
      <p:pic>
        <p:nvPicPr>
          <p:cNvPr id="16"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47338" y="4948591"/>
            <a:ext cx="938469" cy="9682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pytorch</a:t>
            </a:r>
            <a:endParaRPr lang="en-US" altLang="zh-CN"/>
          </a:p>
        </p:txBody>
      </p:sp>
      <p:sp>
        <p:nvSpPr>
          <p:cNvPr id="5" name="文本框 4"/>
          <p:cNvSpPr txBox="1"/>
          <p:nvPr/>
        </p:nvSpPr>
        <p:spPr>
          <a:xfrm>
            <a:off x="2927350" y="4302760"/>
            <a:ext cx="2422525" cy="460375"/>
          </a:xfrm>
          <a:prstGeom prst="rect">
            <a:avLst/>
          </a:prstGeom>
          <a:noFill/>
        </p:spPr>
        <p:txBody>
          <a:bodyPr wrap="square" rtlCol="0">
            <a:spAutoFit/>
          </a:bodyPr>
          <a:p>
            <a:r>
              <a:rPr lang="en-US" altLang="zh-CN" sz="2400"/>
              <a:t>detaset</a:t>
            </a:r>
            <a:endParaRPr lang="en-US" altLang="zh-CN" sz="2400"/>
          </a:p>
        </p:txBody>
      </p:sp>
      <p:sp>
        <p:nvSpPr>
          <p:cNvPr id="6" name="文本框 5"/>
          <p:cNvSpPr txBox="1"/>
          <p:nvPr/>
        </p:nvSpPr>
        <p:spPr>
          <a:xfrm>
            <a:off x="4347845" y="4302760"/>
            <a:ext cx="2422525" cy="460375"/>
          </a:xfrm>
          <a:prstGeom prst="rect">
            <a:avLst/>
          </a:prstGeom>
          <a:noFill/>
        </p:spPr>
        <p:txBody>
          <a:bodyPr wrap="square" rtlCol="0">
            <a:spAutoFit/>
          </a:bodyPr>
          <a:p>
            <a:r>
              <a:rPr lang="en-US" altLang="zh-CN" sz="2400"/>
              <a:t>dataloader</a:t>
            </a:r>
            <a:endParaRPr lang="en-US" altLang="zh-CN" sz="2400"/>
          </a:p>
        </p:txBody>
      </p:sp>
      <p:sp>
        <p:nvSpPr>
          <p:cNvPr id="7" name="文本框 6"/>
          <p:cNvSpPr txBox="1"/>
          <p:nvPr/>
        </p:nvSpPr>
        <p:spPr>
          <a:xfrm>
            <a:off x="6085205" y="4302760"/>
            <a:ext cx="2422525" cy="460375"/>
          </a:xfrm>
          <a:prstGeom prst="rect">
            <a:avLst/>
          </a:prstGeom>
          <a:noFill/>
        </p:spPr>
        <p:txBody>
          <a:bodyPr wrap="square" rtlCol="0">
            <a:spAutoFit/>
          </a:bodyPr>
          <a:p>
            <a:r>
              <a:rPr lang="en-US" altLang="zh-CN" sz="2400"/>
              <a:t>transformer</a:t>
            </a:r>
            <a:endParaRPr lang="en-US" altLang="zh-CN" sz="2400"/>
          </a:p>
        </p:txBody>
      </p:sp>
      <p:sp>
        <p:nvSpPr>
          <p:cNvPr id="8" name="文本框 7"/>
          <p:cNvSpPr txBox="1"/>
          <p:nvPr/>
        </p:nvSpPr>
        <p:spPr>
          <a:xfrm>
            <a:off x="7922895" y="4302760"/>
            <a:ext cx="2422525" cy="460375"/>
          </a:xfrm>
          <a:prstGeom prst="rect">
            <a:avLst/>
          </a:prstGeom>
          <a:noFill/>
        </p:spPr>
        <p:txBody>
          <a:bodyPr wrap="square" rtlCol="0">
            <a:spAutoFit/>
          </a:bodyPr>
          <a:p>
            <a:r>
              <a:rPr lang="en-US" altLang="zh-CN" sz="2400"/>
              <a:t>tensorboard</a:t>
            </a:r>
            <a:endParaRPr lang="en-US" altLang="zh-CN" sz="2400"/>
          </a:p>
        </p:txBody>
      </p:sp>
      <p:cxnSp>
        <p:nvCxnSpPr>
          <p:cNvPr id="10" name="直接箭头连接符 9"/>
          <p:cNvCxnSpPr>
            <a:stCxn id="2" idx="2"/>
            <a:endCxn id="5" idx="0"/>
          </p:cNvCxnSpPr>
          <p:nvPr/>
        </p:nvCxnSpPr>
        <p:spPr>
          <a:xfrm flipH="1">
            <a:off x="4138930" y="3510280"/>
            <a:ext cx="1957070" cy="792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 idx="2"/>
            <a:endCxn id="6" idx="0"/>
          </p:cNvCxnSpPr>
          <p:nvPr/>
        </p:nvCxnSpPr>
        <p:spPr>
          <a:xfrm flipH="1">
            <a:off x="5559425" y="3510280"/>
            <a:ext cx="536575" cy="792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7" idx="0"/>
          </p:cNvCxnSpPr>
          <p:nvPr/>
        </p:nvCxnSpPr>
        <p:spPr>
          <a:xfrm>
            <a:off x="6083300" y="3507740"/>
            <a:ext cx="1213485" cy="795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8" idx="0"/>
          </p:cNvCxnSpPr>
          <p:nvPr/>
        </p:nvCxnSpPr>
        <p:spPr>
          <a:xfrm>
            <a:off x="6074410" y="3515995"/>
            <a:ext cx="3060065" cy="786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927350" y="4935220"/>
            <a:ext cx="1395095" cy="368300"/>
          </a:xfrm>
          <a:prstGeom prst="rect">
            <a:avLst/>
          </a:prstGeom>
          <a:noFill/>
        </p:spPr>
        <p:txBody>
          <a:bodyPr wrap="square" rtlCol="0">
            <a:spAutoFit/>
          </a:bodyPr>
          <a:p>
            <a:r>
              <a:rPr lang="zh-CN" altLang="en-US"/>
              <a:t>储存</a:t>
            </a:r>
            <a:r>
              <a:rPr lang="zh-CN" altLang="en-US"/>
              <a:t>数据</a:t>
            </a:r>
            <a:endParaRPr lang="zh-CN" altLang="en-US"/>
          </a:p>
        </p:txBody>
      </p:sp>
      <p:sp>
        <p:nvSpPr>
          <p:cNvPr id="15" name="文本框 14"/>
          <p:cNvSpPr txBox="1"/>
          <p:nvPr/>
        </p:nvSpPr>
        <p:spPr>
          <a:xfrm>
            <a:off x="4595495" y="4935220"/>
            <a:ext cx="1395095" cy="368300"/>
          </a:xfrm>
          <a:prstGeom prst="rect">
            <a:avLst/>
          </a:prstGeom>
          <a:noFill/>
        </p:spPr>
        <p:txBody>
          <a:bodyPr wrap="square" rtlCol="0">
            <a:spAutoFit/>
          </a:bodyPr>
          <a:p>
            <a:r>
              <a:rPr lang="zh-CN" altLang="en-US"/>
              <a:t>数据分组</a:t>
            </a:r>
            <a:endParaRPr lang="zh-CN" altLang="en-US"/>
          </a:p>
        </p:txBody>
      </p:sp>
      <p:sp>
        <p:nvSpPr>
          <p:cNvPr id="16" name="文本框 15"/>
          <p:cNvSpPr txBox="1"/>
          <p:nvPr/>
        </p:nvSpPr>
        <p:spPr>
          <a:xfrm>
            <a:off x="6263640" y="4935220"/>
            <a:ext cx="1317625" cy="368300"/>
          </a:xfrm>
          <a:prstGeom prst="rect">
            <a:avLst/>
          </a:prstGeom>
          <a:noFill/>
        </p:spPr>
        <p:txBody>
          <a:bodyPr wrap="square" rtlCol="0" anchor="t">
            <a:spAutoFit/>
          </a:bodyPr>
          <a:p>
            <a:r>
              <a:rPr lang="zh-CN" altLang="en-US"/>
              <a:t>数据</a:t>
            </a:r>
            <a:r>
              <a:rPr lang="zh-CN" altLang="en-US"/>
              <a:t>变形</a:t>
            </a:r>
            <a:endParaRPr lang="zh-CN" altLang="en-US"/>
          </a:p>
        </p:txBody>
      </p:sp>
      <p:sp>
        <p:nvSpPr>
          <p:cNvPr id="17" name="文本框 16"/>
          <p:cNvSpPr txBox="1"/>
          <p:nvPr/>
        </p:nvSpPr>
        <p:spPr>
          <a:xfrm>
            <a:off x="7992745" y="4935220"/>
            <a:ext cx="1885950" cy="368300"/>
          </a:xfrm>
          <a:prstGeom prst="rect">
            <a:avLst/>
          </a:prstGeom>
          <a:noFill/>
        </p:spPr>
        <p:txBody>
          <a:bodyPr wrap="square" rtlCol="0" anchor="t">
            <a:spAutoFit/>
          </a:bodyPr>
          <a:p>
            <a:r>
              <a:rPr lang="zh-CN" altLang="en-US"/>
              <a:t>图形化界面展示</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305305" y="963203"/>
            <a:ext cx="619822" cy="634301"/>
            <a:chOff x="5305305" y="963203"/>
            <a:chExt cx="619822" cy="634301"/>
          </a:xfrm>
        </p:grpSpPr>
        <p:sp>
          <p:nvSpPr>
            <p:cNvPr id="12" name="椭圆 11"/>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p:cNvGrpSpPr/>
          <p:nvPr/>
        </p:nvGrpSpPr>
        <p:grpSpPr>
          <a:xfrm>
            <a:off x="5796671" y="1977986"/>
            <a:ext cx="619822" cy="634301"/>
            <a:chOff x="5305305" y="963203"/>
            <a:chExt cx="619822" cy="634301"/>
          </a:xfrm>
        </p:grpSpPr>
        <p:sp>
          <p:nvSpPr>
            <p:cNvPr id="25" name="椭圆 24"/>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p:cNvGrpSpPr/>
          <p:nvPr/>
        </p:nvGrpSpPr>
        <p:grpSpPr>
          <a:xfrm>
            <a:off x="5989199" y="3126456"/>
            <a:ext cx="619822" cy="634301"/>
            <a:chOff x="5305305" y="963203"/>
            <a:chExt cx="619822" cy="634301"/>
          </a:xfrm>
        </p:grpSpPr>
        <p:sp>
          <p:nvSpPr>
            <p:cNvPr id="28" name="椭圆 27"/>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p:cNvGrpSpPr/>
          <p:nvPr/>
        </p:nvGrpSpPr>
        <p:grpSpPr>
          <a:xfrm>
            <a:off x="5786089" y="4239680"/>
            <a:ext cx="619822" cy="633542"/>
            <a:chOff x="5305305" y="963962"/>
            <a:chExt cx="619822" cy="633542"/>
          </a:xfrm>
        </p:grpSpPr>
        <p:sp>
          <p:nvSpPr>
            <p:cNvPr id="31" name="椭圆 30"/>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charset="-122"/>
                <a:ea typeface="微软雅黑" panose="020B0503020204020204" charset="-122"/>
              </a:rPr>
              <a:t>答辩目录</a:t>
            </a:r>
            <a:endParaRPr lang="zh-CN" altLang="en-US" sz="4800" b="1" dirty="0">
              <a:solidFill>
                <a:schemeClr val="bg1"/>
              </a:solidFill>
              <a:latin typeface="微软雅黑" panose="020B0503020204020204" charset="-122"/>
              <a:ea typeface="微软雅黑" panose="020B0503020204020204" charset="-122"/>
            </a:endParaRPr>
          </a:p>
        </p:txBody>
      </p:sp>
      <p:sp>
        <p:nvSpPr>
          <p:cNvPr id="41" name="文本框 40"/>
          <p:cNvSpPr txBox="1"/>
          <p:nvPr/>
        </p:nvSpPr>
        <p:spPr>
          <a:xfrm>
            <a:off x="6021982" y="1057196"/>
            <a:ext cx="2126067"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charset="-122"/>
                <a:ea typeface="微软雅黑" panose="020B0503020204020204" charset="-122"/>
              </a:rPr>
              <a:t>XXX</a:t>
            </a:r>
            <a:endParaRPr lang="zh-CN" altLang="en-US" sz="2400" dirty="0">
              <a:solidFill>
                <a:schemeClr val="bg2">
                  <a:lumMod val="25000"/>
                </a:schemeClr>
              </a:solidFill>
              <a:latin typeface="微软雅黑" panose="020B0503020204020204" charset="-122"/>
              <a:ea typeface="微软雅黑" panose="020B0503020204020204" charset="-122"/>
            </a:endParaRPr>
          </a:p>
        </p:txBody>
      </p:sp>
      <p:sp>
        <p:nvSpPr>
          <p:cNvPr id="42" name="文本框 41"/>
          <p:cNvSpPr txBox="1"/>
          <p:nvPr/>
        </p:nvSpPr>
        <p:spPr>
          <a:xfrm>
            <a:off x="6608735" y="2071543"/>
            <a:ext cx="2126067"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charset="-122"/>
                <a:ea typeface="微软雅黑" panose="020B0503020204020204" charset="-122"/>
              </a:rPr>
              <a:t>XXX</a:t>
            </a:r>
            <a:endParaRPr lang="en-US" altLang="zh-CN" sz="2400" dirty="0">
              <a:solidFill>
                <a:schemeClr val="bg2">
                  <a:lumMod val="25000"/>
                </a:schemeClr>
              </a:solidFill>
              <a:latin typeface="微软雅黑" panose="020B0503020204020204" charset="-122"/>
              <a:ea typeface="微软雅黑" panose="020B0503020204020204" charset="-122"/>
            </a:endParaRPr>
          </a:p>
        </p:txBody>
      </p:sp>
      <p:sp>
        <p:nvSpPr>
          <p:cNvPr id="43" name="文本框 42"/>
          <p:cNvSpPr txBox="1"/>
          <p:nvPr/>
        </p:nvSpPr>
        <p:spPr>
          <a:xfrm>
            <a:off x="6710218" y="3188010"/>
            <a:ext cx="2126067"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charset="-122"/>
                <a:ea typeface="微软雅黑" panose="020B0503020204020204" charset="-122"/>
              </a:rPr>
              <a:t>XXX</a:t>
            </a:r>
            <a:endParaRPr lang="zh-CN" altLang="en-US" sz="2400" dirty="0">
              <a:solidFill>
                <a:schemeClr val="bg2">
                  <a:lumMod val="25000"/>
                </a:schemeClr>
              </a:solidFill>
              <a:latin typeface="微软雅黑" panose="020B0503020204020204" charset="-122"/>
              <a:ea typeface="微软雅黑" panose="020B0503020204020204" charset="-122"/>
            </a:endParaRPr>
          </a:p>
        </p:txBody>
      </p:sp>
      <p:sp>
        <p:nvSpPr>
          <p:cNvPr id="44" name="文本框 43"/>
          <p:cNvSpPr txBox="1"/>
          <p:nvPr/>
        </p:nvSpPr>
        <p:spPr>
          <a:xfrm>
            <a:off x="6608736" y="4295944"/>
            <a:ext cx="2126067"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charset="-122"/>
                <a:ea typeface="微软雅黑" panose="020B0503020204020204" charset="-122"/>
              </a:rPr>
              <a:t>XXX</a:t>
            </a:r>
            <a:endParaRPr lang="zh-CN" altLang="en-US" sz="2400" dirty="0">
              <a:solidFill>
                <a:schemeClr val="bg2">
                  <a:lumMod val="25000"/>
                </a:schemeClr>
              </a:solidFill>
              <a:latin typeface="微软雅黑" panose="020B0503020204020204" charset="-122"/>
              <a:ea typeface="微软雅黑" panose="020B0503020204020204" charset="-122"/>
            </a:endParaRPr>
          </a:p>
        </p:txBody>
      </p:sp>
      <p:pic>
        <p:nvPicPr>
          <p:cNvPr id="47" name="图形 4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95832" y="2323777"/>
            <a:ext cx="2197822" cy="2267595"/>
          </a:xfrm>
          <a:prstGeom prst="rect">
            <a:avLst/>
          </a:prstGeom>
        </p:spPr>
      </p:pic>
      <p:sp>
        <p:nvSpPr>
          <p:cNvPr id="39" name="文本框 38"/>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p:cNvSpPr/>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292392" y="5417123"/>
            <a:ext cx="619822" cy="633542"/>
            <a:chOff x="5305305" y="963962"/>
            <a:chExt cx="619822" cy="633542"/>
          </a:xfrm>
        </p:grpSpPr>
        <p:sp>
          <p:nvSpPr>
            <p:cNvPr id="35" name="椭圆 34"/>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p:cNvSpPr txBox="1"/>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p:cNvSpPr txBox="1"/>
          <p:nvPr/>
        </p:nvSpPr>
        <p:spPr>
          <a:xfrm>
            <a:off x="6115039" y="5473387"/>
            <a:ext cx="2126067"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charset="-122"/>
                <a:ea typeface="微软雅黑" panose="020B0503020204020204" charset="-122"/>
              </a:rPr>
              <a:t>XXX</a:t>
            </a:r>
            <a:endParaRPr lang="zh-CN" altLang="en-US" sz="2400" dirty="0">
              <a:solidFill>
                <a:schemeClr val="bg2">
                  <a:lumMod val="25000"/>
                </a:schemeClr>
              </a:solidFill>
              <a:latin typeface="微软雅黑" panose="020B0503020204020204" charset="-122"/>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charset="-122"/>
                <a:ea typeface="微软雅黑" panose="020B0503020204020204" charset="-122"/>
              </a:rPr>
              <a:t>学习情况</a:t>
            </a:r>
            <a:endParaRPr lang="zh-CN" altLang="en-US" sz="4800" b="1"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sz="2400" b="1" dirty="0">
                <a:solidFill>
                  <a:schemeClr val="bg2">
                    <a:lumMod val="25000"/>
                  </a:schemeClr>
                </a:solidFill>
                <a:latin typeface="微软雅黑" panose="020B0503020204020204" charset="-122"/>
                <a:ea typeface="微软雅黑" panose="020B0503020204020204" charset="-122"/>
              </a:rPr>
              <a:t>Pytorch</a:t>
            </a:r>
            <a:r>
              <a:rPr lang="zh-CN" sz="2400" b="1" dirty="0">
                <a:solidFill>
                  <a:schemeClr val="bg2">
                    <a:lumMod val="25000"/>
                  </a:schemeClr>
                </a:solidFill>
                <a:latin typeface="微软雅黑" panose="020B0503020204020204" charset="-122"/>
                <a:ea typeface="微软雅黑" panose="020B0503020204020204" charset="-122"/>
              </a:rPr>
              <a:t>基础操作</a:t>
            </a:r>
            <a:endParaRPr lang="zh-CN"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1</a:t>
            </a:r>
            <a:endParaRPr lang="zh-CN" altLang="en-US" sz="2400" dirty="0">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2</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3" name="文本框 12"/>
          <p:cNvSpPr txBox="1"/>
          <p:nvPr/>
        </p:nvSpPr>
        <p:spPr>
          <a:xfrm>
            <a:off x="1017270" y="1399540"/>
            <a:ext cx="3135630" cy="645160"/>
          </a:xfrm>
          <a:prstGeom prst="rect">
            <a:avLst/>
          </a:prstGeom>
          <a:noFill/>
        </p:spPr>
        <p:txBody>
          <a:bodyPr wrap="square" rtlCol="0">
            <a:spAutoFit/>
          </a:bodyPr>
          <a:p>
            <a:pPr algn="l"/>
            <a:r>
              <a:rPr lang="zh-CN" altLang="en-US"/>
              <a:t>Tensorboard可视化工具</a:t>
            </a:r>
            <a:endParaRPr lang="zh-CN" altLang="en-US"/>
          </a:p>
          <a:p>
            <a:pPr algn="l"/>
            <a:endParaRPr lang="zh-CN" altLang="en-US"/>
          </a:p>
        </p:txBody>
      </p:sp>
      <p:pic>
        <p:nvPicPr>
          <p:cNvPr id="14" name="图片 13"/>
          <p:cNvPicPr>
            <a:picLocks noChangeAspect="1"/>
          </p:cNvPicPr>
          <p:nvPr/>
        </p:nvPicPr>
        <p:blipFill>
          <a:blip r:embed="rId3"/>
          <a:stretch>
            <a:fillRect/>
          </a:stretch>
        </p:blipFill>
        <p:spPr>
          <a:xfrm>
            <a:off x="968375" y="2103120"/>
            <a:ext cx="7369175" cy="37433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sz="2400" b="1" dirty="0">
                <a:solidFill>
                  <a:schemeClr val="bg2">
                    <a:lumMod val="25000"/>
                  </a:schemeClr>
                </a:solidFill>
                <a:latin typeface="微软雅黑" panose="020B0503020204020204" charset="-122"/>
                <a:ea typeface="微软雅黑" panose="020B0503020204020204" charset="-122"/>
              </a:rPr>
              <a:t>Pytorch</a:t>
            </a:r>
            <a:r>
              <a:rPr lang="zh-CN" sz="2400" b="1" dirty="0">
                <a:solidFill>
                  <a:schemeClr val="bg2">
                    <a:lumMod val="25000"/>
                  </a:schemeClr>
                </a:solidFill>
                <a:latin typeface="微软雅黑" panose="020B0503020204020204" charset="-122"/>
                <a:ea typeface="微软雅黑" panose="020B0503020204020204" charset="-122"/>
              </a:rPr>
              <a:t>基础操作</a:t>
            </a:r>
            <a:endParaRPr lang="zh-CN"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1</a:t>
            </a:r>
            <a:endParaRPr lang="zh-CN" altLang="en-US" sz="2400" dirty="0">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2</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3" name="文本框 12"/>
          <p:cNvSpPr txBox="1"/>
          <p:nvPr/>
        </p:nvSpPr>
        <p:spPr>
          <a:xfrm>
            <a:off x="4051300" y="555625"/>
            <a:ext cx="3135630" cy="368300"/>
          </a:xfrm>
          <a:prstGeom prst="rect">
            <a:avLst/>
          </a:prstGeom>
          <a:noFill/>
        </p:spPr>
        <p:txBody>
          <a:bodyPr wrap="square" rtlCol="0">
            <a:spAutoFit/>
          </a:bodyPr>
          <a:p>
            <a:pPr algn="l"/>
            <a:r>
              <a:rPr lang="zh-CN" altLang="en-US"/>
              <a:t>创建网络结构</a:t>
            </a:r>
            <a:endParaRPr lang="zh-CN" altLang="en-US"/>
          </a:p>
        </p:txBody>
      </p:sp>
      <p:pic>
        <p:nvPicPr>
          <p:cNvPr id="5" name="图片 4"/>
          <p:cNvPicPr>
            <a:picLocks noChangeAspect="1"/>
          </p:cNvPicPr>
          <p:nvPr/>
        </p:nvPicPr>
        <p:blipFill>
          <a:blip r:embed="rId3"/>
          <a:stretch>
            <a:fillRect/>
          </a:stretch>
        </p:blipFill>
        <p:spPr>
          <a:xfrm>
            <a:off x="0" y="2197735"/>
            <a:ext cx="10093325" cy="3362325"/>
          </a:xfrm>
          <a:prstGeom prst="rect">
            <a:avLst/>
          </a:prstGeom>
        </p:spPr>
      </p:pic>
      <p:sp>
        <p:nvSpPr>
          <p:cNvPr id="15" name="文本框 14"/>
          <p:cNvSpPr txBox="1"/>
          <p:nvPr/>
        </p:nvSpPr>
        <p:spPr>
          <a:xfrm>
            <a:off x="384810" y="1848485"/>
            <a:ext cx="1735455" cy="368300"/>
          </a:xfrm>
          <a:prstGeom prst="rect">
            <a:avLst/>
          </a:prstGeom>
          <a:noFill/>
        </p:spPr>
        <p:txBody>
          <a:bodyPr wrap="square" rtlCol="0">
            <a:spAutoFit/>
          </a:bodyPr>
          <a:p>
            <a:r>
              <a:rPr lang="zh-CN" altLang="en-US"/>
              <a:t>定义结构</a:t>
            </a:r>
            <a:endParaRPr lang="zh-CN" altLang="en-US"/>
          </a:p>
        </p:txBody>
      </p:sp>
      <p:sp>
        <p:nvSpPr>
          <p:cNvPr id="16" name="文本框 15"/>
          <p:cNvSpPr txBox="1"/>
          <p:nvPr/>
        </p:nvSpPr>
        <p:spPr>
          <a:xfrm>
            <a:off x="258445" y="5498465"/>
            <a:ext cx="4083685" cy="368300"/>
          </a:xfrm>
          <a:prstGeom prst="rect">
            <a:avLst/>
          </a:prstGeom>
          <a:noFill/>
        </p:spPr>
        <p:txBody>
          <a:bodyPr wrap="square" rtlCol="0">
            <a:spAutoFit/>
          </a:bodyPr>
          <a:p>
            <a:r>
              <a:rPr lang="zh-CN" altLang="en-US"/>
              <a:t>定义前向传播函数，也是运行逻辑</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sz="2400" b="1" dirty="0">
                <a:solidFill>
                  <a:schemeClr val="bg2">
                    <a:lumMod val="25000"/>
                  </a:schemeClr>
                </a:solidFill>
                <a:latin typeface="微软雅黑" panose="020B0503020204020204" charset="-122"/>
                <a:ea typeface="微软雅黑" panose="020B0503020204020204" charset="-122"/>
              </a:rPr>
              <a:t>经典小套路</a:t>
            </a:r>
            <a:endParaRPr lang="zh-CN"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3" name="文本框 12"/>
          <p:cNvSpPr txBox="1"/>
          <p:nvPr/>
        </p:nvSpPr>
        <p:spPr>
          <a:xfrm>
            <a:off x="968375" y="1079500"/>
            <a:ext cx="6096000" cy="922020"/>
          </a:xfrm>
          <a:prstGeom prst="rect">
            <a:avLst/>
          </a:prstGeom>
          <a:noFill/>
        </p:spPr>
        <p:txBody>
          <a:bodyPr wrap="square" rtlCol="0" anchor="t">
            <a:spAutoFit/>
          </a:bodyPr>
          <a:p>
            <a:r>
              <a:rPr lang="zh-CN" altLang="en-US" b="1"/>
              <a:t>GPU的调用</a:t>
            </a:r>
            <a:endParaRPr lang="zh-CN" altLang="en-US" b="1"/>
          </a:p>
          <a:p>
            <a:endParaRPr lang="zh-CN" altLang="en-US"/>
          </a:p>
          <a:p>
            <a:r>
              <a:rPr lang="zh-CN" altLang="en-US"/>
              <a:t>检查是否可以使用GPU，不行的话device选择cpu</a:t>
            </a:r>
            <a:endParaRPr lang="zh-CN" altLang="en-US"/>
          </a:p>
        </p:txBody>
      </p:sp>
      <p:pic>
        <p:nvPicPr>
          <p:cNvPr id="14" name="图片 13"/>
          <p:cNvPicPr>
            <a:picLocks noChangeAspect="1"/>
          </p:cNvPicPr>
          <p:nvPr/>
        </p:nvPicPr>
        <p:blipFill>
          <a:blip r:embed="rId3"/>
          <a:stretch>
            <a:fillRect/>
          </a:stretch>
        </p:blipFill>
        <p:spPr>
          <a:xfrm>
            <a:off x="968375" y="2001520"/>
            <a:ext cx="7352665" cy="824865"/>
          </a:xfrm>
          <a:prstGeom prst="rect">
            <a:avLst/>
          </a:prstGeom>
        </p:spPr>
      </p:pic>
      <p:pic>
        <p:nvPicPr>
          <p:cNvPr id="15" name="图片 14"/>
          <p:cNvPicPr>
            <a:picLocks noChangeAspect="1"/>
          </p:cNvPicPr>
          <p:nvPr/>
        </p:nvPicPr>
        <p:blipFill>
          <a:blip r:embed="rId4"/>
          <a:stretch>
            <a:fillRect/>
          </a:stretch>
        </p:blipFill>
        <p:spPr>
          <a:xfrm>
            <a:off x="802640" y="3475355"/>
            <a:ext cx="5787390" cy="3163570"/>
          </a:xfrm>
          <a:prstGeom prst="rect">
            <a:avLst/>
          </a:prstGeom>
        </p:spPr>
      </p:pic>
      <p:sp>
        <p:nvSpPr>
          <p:cNvPr id="16" name="文本框 15"/>
          <p:cNvSpPr txBox="1"/>
          <p:nvPr/>
        </p:nvSpPr>
        <p:spPr>
          <a:xfrm>
            <a:off x="968375" y="3107055"/>
            <a:ext cx="1097280" cy="368300"/>
          </a:xfrm>
          <a:prstGeom prst="rect">
            <a:avLst/>
          </a:prstGeom>
          <a:noFill/>
        </p:spPr>
        <p:txBody>
          <a:bodyPr wrap="none" rtlCol="0">
            <a:spAutoFit/>
          </a:bodyPr>
          <a:p>
            <a:r>
              <a:rPr lang="zh-CN" altLang="en-US" b="1"/>
              <a:t>迭代优化</a:t>
            </a:r>
            <a:endParaRPr lang="zh-CN"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sz="2400" b="1" dirty="0">
                <a:solidFill>
                  <a:schemeClr val="bg2">
                    <a:lumMod val="25000"/>
                  </a:schemeClr>
                </a:solidFill>
                <a:latin typeface="微软雅黑" panose="020B0503020204020204" charset="-122"/>
                <a:ea typeface="微软雅黑" panose="020B0503020204020204" charset="-122"/>
              </a:rPr>
              <a:t>反向传播</a:t>
            </a:r>
            <a:endParaRPr lang="zh-CN"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1</a:t>
            </a:r>
            <a:endParaRPr lang="zh-CN" altLang="en-US" sz="2400" dirty="0">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2</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7" name="文本框 6"/>
          <p:cNvSpPr txBox="1"/>
          <p:nvPr/>
        </p:nvSpPr>
        <p:spPr>
          <a:xfrm>
            <a:off x="886460" y="1356360"/>
            <a:ext cx="6635750" cy="922020"/>
          </a:xfrm>
          <a:prstGeom prst="rect">
            <a:avLst/>
          </a:prstGeom>
          <a:noFill/>
        </p:spPr>
        <p:txBody>
          <a:bodyPr wrap="square" rtlCol="0" anchor="t">
            <a:spAutoFit/>
          </a:bodyPr>
          <a:p>
            <a:r>
              <a:rPr lang="zh-CN" altLang="en-US"/>
              <a:t>在深度学习中，链接权重相当于函数的变化率，通过求梯度找到变化率也就是参数，使得损失函数最小，从后往前依照链式法则求偏导，找到参数的最小值</a:t>
            </a:r>
            <a:endParaRPr lang="zh-CN" altLang="en-US"/>
          </a:p>
        </p:txBody>
      </p:sp>
      <p:pic>
        <p:nvPicPr>
          <p:cNvPr id="17" name="图片 16" descr="偏导的计算"/>
          <p:cNvPicPr>
            <a:picLocks noChangeAspect="1"/>
          </p:cNvPicPr>
          <p:nvPr/>
        </p:nvPicPr>
        <p:blipFill>
          <a:blip r:embed="rId3"/>
          <a:stretch>
            <a:fillRect/>
          </a:stretch>
        </p:blipFill>
        <p:spPr>
          <a:xfrm>
            <a:off x="1022350" y="2463165"/>
            <a:ext cx="6226175" cy="3834765"/>
          </a:xfrm>
          <a:prstGeom prst="rect">
            <a:avLst/>
          </a:prstGeom>
        </p:spPr>
      </p:pic>
      <p:sp>
        <p:nvSpPr>
          <p:cNvPr id="19" name="文本框 18"/>
          <p:cNvSpPr txBox="1"/>
          <p:nvPr/>
        </p:nvSpPr>
        <p:spPr>
          <a:xfrm>
            <a:off x="6358255" y="2463165"/>
            <a:ext cx="3319145" cy="1476375"/>
          </a:xfrm>
          <a:prstGeom prst="rect">
            <a:avLst/>
          </a:prstGeom>
          <a:noFill/>
        </p:spPr>
        <p:txBody>
          <a:bodyPr wrap="square" rtlCol="0">
            <a:spAutoFit/>
          </a:bodyPr>
          <a:p>
            <a:r>
              <a:rPr lang="zh-CN" altLang="en-US"/>
              <a:t>在实际操作中，会先对下一层求导，整理完后再对下下层的参数求导，而不是一开始就对最底层的参数求导，从而减少计算量</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24940" y="509905"/>
            <a:ext cx="3786505" cy="460375"/>
          </a:xfrm>
          <a:prstGeom prst="rect">
            <a:avLst/>
          </a:prstGeom>
          <a:noFill/>
        </p:spPr>
        <p:txBody>
          <a:bodyPr wrap="square" rtlCol="0">
            <a:spAutoFit/>
          </a:bodyPr>
          <a:lstStyle/>
          <a:p>
            <a:r>
              <a:rPr lang="en-US" altLang="zh-CN" sz="2400" b="1" dirty="0">
                <a:solidFill>
                  <a:schemeClr val="bg2">
                    <a:lumMod val="25000"/>
                  </a:schemeClr>
                </a:solidFill>
                <a:latin typeface="微软雅黑" panose="020B0503020204020204" charset="-122"/>
                <a:ea typeface="微软雅黑" panose="020B0503020204020204" charset="-122"/>
              </a:rPr>
              <a:t>CNN</a:t>
            </a:r>
            <a:r>
              <a:rPr lang="zh-CN" altLang="en-US" sz="2400" b="1" dirty="0">
                <a:solidFill>
                  <a:schemeClr val="bg2">
                    <a:lumMod val="25000"/>
                  </a:schemeClr>
                </a:solidFill>
                <a:latin typeface="微软雅黑" panose="020B0503020204020204" charset="-122"/>
                <a:ea typeface="微软雅黑" panose="020B0503020204020204" charset="-122"/>
              </a:rPr>
              <a:t>卷积神经网络</a:t>
            </a:r>
            <a:endParaRPr lang="zh-CN" alt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620395" y="1236980"/>
            <a:ext cx="9208770" cy="2164715"/>
          </a:xfrm>
          <a:prstGeom prst="rect">
            <a:avLst/>
          </a:prstGeom>
        </p:spPr>
      </p:pic>
      <p:pic>
        <p:nvPicPr>
          <p:cNvPr id="13" name="图片 12"/>
          <p:cNvPicPr>
            <a:picLocks noChangeAspect="1"/>
          </p:cNvPicPr>
          <p:nvPr/>
        </p:nvPicPr>
        <p:blipFill>
          <a:blip r:embed="rId4"/>
          <a:stretch>
            <a:fillRect/>
          </a:stretch>
        </p:blipFill>
        <p:spPr>
          <a:xfrm>
            <a:off x="564515" y="3354705"/>
            <a:ext cx="9051925" cy="2282825"/>
          </a:xfrm>
          <a:prstGeom prst="rect">
            <a:avLst/>
          </a:prstGeom>
        </p:spPr>
      </p:pic>
      <p:sp>
        <p:nvSpPr>
          <p:cNvPr id="14" name="文本框 13"/>
          <p:cNvSpPr txBox="1"/>
          <p:nvPr/>
        </p:nvSpPr>
        <p:spPr>
          <a:xfrm>
            <a:off x="620395" y="5637530"/>
            <a:ext cx="8524240" cy="368300"/>
          </a:xfrm>
          <a:prstGeom prst="rect">
            <a:avLst/>
          </a:prstGeom>
          <a:noFill/>
        </p:spPr>
        <p:txBody>
          <a:bodyPr wrap="square" rtlCol="0" anchor="t">
            <a:spAutoFit/>
          </a:bodyPr>
          <a:p>
            <a:r>
              <a:rPr lang="zh-CN" altLang="en-US"/>
              <a:t>平均池化：计算每个池化窗口内所有值的平均值，以平滑的方式提取特征。</a:t>
            </a:r>
            <a:endParaRPr lang="zh-CN" altLang="en-US"/>
          </a:p>
        </p:txBody>
      </p:sp>
      <p:sp>
        <p:nvSpPr>
          <p:cNvPr id="16" name="文本框 15"/>
          <p:cNvSpPr txBox="1"/>
          <p:nvPr/>
        </p:nvSpPr>
        <p:spPr>
          <a:xfrm>
            <a:off x="620395" y="6103620"/>
            <a:ext cx="8923655" cy="645160"/>
          </a:xfrm>
          <a:prstGeom prst="rect">
            <a:avLst/>
          </a:prstGeom>
          <a:noFill/>
        </p:spPr>
        <p:txBody>
          <a:bodyPr wrap="square" rtlCol="0" anchor="t">
            <a:spAutoFit/>
          </a:bodyPr>
          <a:p>
            <a:r>
              <a:rPr lang="zh-CN" altLang="en-US"/>
              <a:t>随机池化：池化得到的值是方格位置的值，按照概率随机选中元素，增强了模型的泛化能力</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907415" y="230505"/>
            <a:ext cx="7957185" cy="6397625"/>
          </a:xfrm>
          <a:prstGeom prst="rect">
            <a:avLst/>
          </a:prstGeom>
        </p:spPr>
      </p:pic>
      <p:sp>
        <p:nvSpPr>
          <p:cNvPr id="3" name="文本框 2"/>
          <p:cNvSpPr txBox="1"/>
          <p:nvPr/>
        </p:nvSpPr>
        <p:spPr>
          <a:xfrm>
            <a:off x="9144635" y="1417320"/>
            <a:ext cx="2240280" cy="368300"/>
          </a:xfrm>
          <a:prstGeom prst="rect">
            <a:avLst/>
          </a:prstGeom>
          <a:noFill/>
        </p:spPr>
        <p:txBody>
          <a:bodyPr wrap="none" rtlCol="0">
            <a:spAutoFit/>
          </a:bodyPr>
          <a:p>
            <a:r>
              <a:rPr lang="zh-CN" altLang="en-US"/>
              <a:t>卷积的一个网络示例</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en-US" sz="2400" b="1" dirty="0">
                <a:solidFill>
                  <a:schemeClr val="bg2">
                    <a:lumMod val="25000"/>
                  </a:schemeClr>
                </a:solidFill>
                <a:latin typeface="微软雅黑" panose="020B0503020204020204" charset="-122"/>
                <a:ea typeface="微软雅黑" panose="020B0503020204020204" charset="-122"/>
              </a:rPr>
              <a:t>RNN</a:t>
            </a:r>
            <a:endParaRPr 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5" name="文本框 4"/>
          <p:cNvSpPr txBox="1"/>
          <p:nvPr/>
        </p:nvSpPr>
        <p:spPr>
          <a:xfrm>
            <a:off x="1296035" y="1154430"/>
            <a:ext cx="6096000" cy="368300"/>
          </a:xfrm>
          <a:prstGeom prst="rect">
            <a:avLst/>
          </a:prstGeom>
          <a:noFill/>
        </p:spPr>
        <p:txBody>
          <a:bodyPr wrap="square" rtlCol="0" anchor="t">
            <a:spAutoFit/>
          </a:bodyPr>
          <a:p>
            <a:r>
              <a:rPr lang="zh-CN" altLang="en-US"/>
              <a:t>循环神经网络</a:t>
            </a:r>
            <a:endParaRPr lang="zh-CN" altLang="en-US"/>
          </a:p>
        </p:txBody>
      </p:sp>
      <p:sp>
        <p:nvSpPr>
          <p:cNvPr id="7" name="文本框 6"/>
          <p:cNvSpPr txBox="1"/>
          <p:nvPr/>
        </p:nvSpPr>
        <p:spPr>
          <a:xfrm>
            <a:off x="1296035" y="1631950"/>
            <a:ext cx="7456170" cy="368300"/>
          </a:xfrm>
          <a:prstGeom prst="rect">
            <a:avLst/>
          </a:prstGeom>
          <a:noFill/>
        </p:spPr>
        <p:txBody>
          <a:bodyPr wrap="square" rtlCol="0" anchor="t">
            <a:spAutoFit/>
          </a:bodyPr>
          <a:p>
            <a:r>
              <a:rPr lang="zh-CN" altLang="en-US"/>
              <a:t>每个神经元在时间步上循环连接，输出会在下一轮作为输入传入神经元</a:t>
            </a:r>
            <a:endParaRPr lang="zh-CN" altLang="en-US"/>
          </a:p>
        </p:txBody>
      </p:sp>
      <p:sp>
        <p:nvSpPr>
          <p:cNvPr id="13" name="文本框 12"/>
          <p:cNvSpPr txBox="1"/>
          <p:nvPr/>
        </p:nvSpPr>
        <p:spPr>
          <a:xfrm>
            <a:off x="968375" y="2139950"/>
            <a:ext cx="8310880" cy="645160"/>
          </a:xfrm>
          <a:prstGeom prst="rect">
            <a:avLst/>
          </a:prstGeom>
          <a:noFill/>
        </p:spPr>
        <p:txBody>
          <a:bodyPr wrap="square" rtlCol="0">
            <a:spAutoFit/>
          </a:bodyPr>
          <a:p>
            <a:pPr algn="l"/>
            <a:r>
              <a:rPr lang="zh-CN" altLang="en-US"/>
              <a:t>在循环神经网络中，神经元不但可以接受其它神经元的信息，也可以接受自身的信息，形成具有环路的网络结构</a:t>
            </a:r>
            <a:endParaRPr lang="zh-CN" altLang="en-US"/>
          </a:p>
        </p:txBody>
      </p:sp>
      <p:pic>
        <p:nvPicPr>
          <p:cNvPr id="14" name="图片 13" descr="RNN展开"/>
          <p:cNvPicPr>
            <a:picLocks noChangeAspect="1"/>
          </p:cNvPicPr>
          <p:nvPr/>
        </p:nvPicPr>
        <p:blipFill>
          <a:blip r:embed="rId3"/>
          <a:stretch>
            <a:fillRect/>
          </a:stretch>
        </p:blipFill>
        <p:spPr>
          <a:xfrm>
            <a:off x="1370965" y="3221990"/>
            <a:ext cx="5314950" cy="2667000"/>
          </a:xfrm>
          <a:prstGeom prst="rect">
            <a:avLst/>
          </a:prstGeom>
        </p:spPr>
      </p:pic>
      <p:sp>
        <p:nvSpPr>
          <p:cNvPr id="15" name="文本框 14"/>
          <p:cNvSpPr txBox="1"/>
          <p:nvPr/>
        </p:nvSpPr>
        <p:spPr>
          <a:xfrm>
            <a:off x="1019175" y="5751195"/>
            <a:ext cx="8798560" cy="645160"/>
          </a:xfrm>
          <a:prstGeom prst="rect">
            <a:avLst/>
          </a:prstGeom>
          <a:noFill/>
        </p:spPr>
        <p:txBody>
          <a:bodyPr wrap="square" rtlCol="0">
            <a:spAutoFit/>
          </a:bodyPr>
          <a:p>
            <a:r>
              <a:rPr lang="zh-CN" altLang="en-US"/>
              <a:t>但是随着时间的推移，初始参数在经过很多轮的循环后，可能会出现梯度消失或者梯度爆炸的问题，为了解决梯度爆炸问题，引入了</a:t>
            </a:r>
            <a:r>
              <a:rPr lang="en-US" altLang="zh-CN"/>
              <a:t>LSTM</a:t>
            </a:r>
            <a:r>
              <a:rPr lang="zh-CN" altLang="en-US"/>
              <a:t>长短时记忆网络</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18019" y="510496"/>
            <a:ext cx="2656459" cy="460375"/>
          </a:xfrm>
          <a:prstGeom prst="rect">
            <a:avLst/>
          </a:prstGeom>
          <a:noFill/>
        </p:spPr>
        <p:txBody>
          <a:bodyPr wrap="square" rtlCol="0">
            <a:spAutoFit/>
          </a:bodyPr>
          <a:lstStyle/>
          <a:p>
            <a:r>
              <a:rPr lang="en-US" sz="2400" b="1" dirty="0">
                <a:solidFill>
                  <a:schemeClr val="bg2">
                    <a:lumMod val="25000"/>
                  </a:schemeClr>
                </a:solidFill>
                <a:latin typeface="微软雅黑" panose="020B0503020204020204" charset="-122"/>
                <a:ea typeface="微软雅黑" panose="020B0503020204020204" charset="-122"/>
              </a:rPr>
              <a:t>LSTM</a:t>
            </a:r>
            <a:endParaRPr 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pic>
        <p:nvPicPr>
          <p:cNvPr id="5" name="图片 4" descr="LSTM1"/>
          <p:cNvPicPr>
            <a:picLocks noChangeAspect="1"/>
          </p:cNvPicPr>
          <p:nvPr/>
        </p:nvPicPr>
        <p:blipFill>
          <a:blip r:embed="rId2"/>
          <a:stretch>
            <a:fillRect/>
          </a:stretch>
        </p:blipFill>
        <p:spPr>
          <a:xfrm>
            <a:off x="699135" y="1522730"/>
            <a:ext cx="7912735" cy="2973070"/>
          </a:xfrm>
          <a:prstGeom prst="rect">
            <a:avLst/>
          </a:prstGeom>
        </p:spPr>
      </p:pic>
      <p:cxnSp>
        <p:nvCxnSpPr>
          <p:cNvPr id="7" name="直接箭头连接符 6"/>
          <p:cNvCxnSpPr/>
          <p:nvPr/>
        </p:nvCxnSpPr>
        <p:spPr>
          <a:xfrm flipH="1">
            <a:off x="4266565" y="1125855"/>
            <a:ext cx="217805" cy="1417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074795" y="787400"/>
            <a:ext cx="1791335" cy="368300"/>
          </a:xfrm>
          <a:prstGeom prst="rect">
            <a:avLst/>
          </a:prstGeom>
          <a:noFill/>
        </p:spPr>
        <p:txBody>
          <a:bodyPr wrap="none" rtlCol="0">
            <a:spAutoFit/>
          </a:bodyPr>
          <a:p>
            <a:r>
              <a:rPr lang="zh-CN" altLang="en-US"/>
              <a:t>细胞状态</a:t>
            </a:r>
            <a:r>
              <a:rPr lang="en-US" altLang="zh-CN"/>
              <a:t>c(</a:t>
            </a:r>
            <a:r>
              <a:rPr lang="zh-CN" altLang="en-US"/>
              <a:t>长期</a:t>
            </a:r>
            <a:r>
              <a:rPr lang="en-US" altLang="zh-CN"/>
              <a:t>)</a:t>
            </a:r>
            <a:endParaRPr lang="en-US" altLang="zh-CN"/>
          </a:p>
        </p:txBody>
      </p:sp>
      <p:sp>
        <p:nvSpPr>
          <p:cNvPr id="14" name="文本框 13"/>
          <p:cNvSpPr txBox="1"/>
          <p:nvPr/>
        </p:nvSpPr>
        <p:spPr>
          <a:xfrm>
            <a:off x="3846830" y="3790315"/>
            <a:ext cx="1925320" cy="368300"/>
          </a:xfrm>
          <a:prstGeom prst="rect">
            <a:avLst/>
          </a:prstGeom>
          <a:noFill/>
        </p:spPr>
        <p:txBody>
          <a:bodyPr wrap="square" rtlCol="0">
            <a:spAutoFit/>
          </a:bodyPr>
          <a:p>
            <a:r>
              <a:rPr lang="zh-CN" altLang="en-US"/>
              <a:t>隐藏状态</a:t>
            </a:r>
            <a:r>
              <a:rPr lang="en-US" altLang="zh-CN"/>
              <a:t>h</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BP</a:t>
            </a:r>
            <a:r>
              <a:rPr lang="zh-CN" altLang="en-US"/>
              <a:t>神经</a:t>
            </a:r>
            <a:r>
              <a:rPr lang="zh-CN" altLang="en-US"/>
              <a:t>网络</a:t>
            </a:r>
            <a:endParaRPr lang="zh-CN" altLang="en-US"/>
          </a:p>
        </p:txBody>
      </p:sp>
      <p:sp>
        <p:nvSpPr>
          <p:cNvPr id="3" name="内容占位符 2"/>
          <p:cNvSpPr>
            <a:spLocks noGrp="1"/>
          </p:cNvSpPr>
          <p:nvPr>
            <p:ph idx="1"/>
          </p:nvPr>
        </p:nvSpPr>
        <p:spPr/>
        <p:txBody>
          <a:bodyPr/>
          <a:p>
            <a:r>
              <a:rPr lang="zh-CN" altLang="en-US" sz="1800"/>
              <a:t>刚开始学BP的时候，经常容易和BN搞混，现在看来，BP神经网络应该是一切的基础，它的构建方法，前向传播方法（加入激活函数），以及反向传播时用链式法则来求偏导算梯度（RNN和CNN）都被后代所采用。通过隐藏层（将隐藏层视为升维操作）提取数据特征，再通过不同权重的整合，最后输出模型的预测结果。</a:t>
            </a:r>
            <a:r>
              <a:rPr lang="en-US" altLang="zh-CN" sz="1800"/>
              <a:t>   Ps. </a:t>
            </a:r>
            <a:r>
              <a:rPr lang="zh-CN" altLang="en-US" sz="1800"/>
              <a:t>这个特征的提取比较抽象，因为你永远不知道计算机是怎么想这些数学符号</a:t>
            </a:r>
            <a:r>
              <a:rPr lang="zh-CN" altLang="en-US" sz="1800"/>
              <a:t>的</a:t>
            </a:r>
            <a:endParaRPr lang="zh-CN" altLang="en-US" sz="1800"/>
          </a:p>
        </p:txBody>
      </p:sp>
      <p:pic>
        <p:nvPicPr>
          <p:cNvPr id="4" name="图片 3"/>
          <p:cNvPicPr>
            <a:picLocks noChangeAspect="1"/>
          </p:cNvPicPr>
          <p:nvPr>
            <p:custDataLst>
              <p:tags r:id="rId1"/>
            </p:custDataLst>
          </p:nvPr>
        </p:nvPicPr>
        <p:blipFill>
          <a:blip r:embed="rId2"/>
          <a:stretch>
            <a:fillRect/>
          </a:stretch>
        </p:blipFill>
        <p:spPr>
          <a:xfrm>
            <a:off x="2935605" y="2990215"/>
            <a:ext cx="6320790" cy="2997835"/>
          </a:xfrm>
          <a:prstGeom prst="rect">
            <a:avLst/>
          </a:prstGeom>
        </p:spPr>
      </p:pic>
      <p:sp>
        <p:nvSpPr>
          <p:cNvPr id="5" name="文本框 4"/>
          <p:cNvSpPr txBox="1"/>
          <p:nvPr/>
        </p:nvSpPr>
        <p:spPr>
          <a:xfrm>
            <a:off x="1461770" y="2990215"/>
            <a:ext cx="736600" cy="3515360"/>
          </a:xfrm>
          <a:prstGeom prst="rect">
            <a:avLst/>
          </a:prstGeom>
          <a:noFill/>
        </p:spPr>
        <p:txBody>
          <a:bodyPr vert="eaVert" wrap="square" rtlCol="0">
            <a:spAutoFit/>
          </a:bodyPr>
          <a:p>
            <a:r>
              <a:rPr lang="zh-CN" altLang="en-US"/>
              <a:t>具体如何反向传播，由于需要的时间比较长，这里不过多</a:t>
            </a:r>
            <a:r>
              <a:rPr lang="zh-CN" altLang="en-US"/>
              <a:t>叙述。</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18019" y="510496"/>
            <a:ext cx="2656459" cy="460375"/>
          </a:xfrm>
          <a:prstGeom prst="rect">
            <a:avLst/>
          </a:prstGeom>
          <a:noFill/>
        </p:spPr>
        <p:txBody>
          <a:bodyPr wrap="square" rtlCol="0">
            <a:spAutoFit/>
          </a:bodyPr>
          <a:lstStyle/>
          <a:p>
            <a:r>
              <a:rPr lang="en-US" sz="2400" b="1" dirty="0">
                <a:solidFill>
                  <a:schemeClr val="bg2">
                    <a:lumMod val="25000"/>
                  </a:schemeClr>
                </a:solidFill>
                <a:latin typeface="微软雅黑" panose="020B0503020204020204" charset="-122"/>
                <a:ea typeface="微软雅黑" panose="020B0503020204020204" charset="-122"/>
              </a:rPr>
              <a:t>LSTM</a:t>
            </a:r>
            <a:endParaRPr 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pic>
        <p:nvPicPr>
          <p:cNvPr id="15" name="图片 14" descr="易王门"/>
          <p:cNvPicPr>
            <a:picLocks noChangeAspect="1"/>
          </p:cNvPicPr>
          <p:nvPr/>
        </p:nvPicPr>
        <p:blipFill>
          <a:blip r:embed="rId2"/>
          <a:stretch>
            <a:fillRect/>
          </a:stretch>
        </p:blipFill>
        <p:spPr>
          <a:xfrm>
            <a:off x="968375" y="2001520"/>
            <a:ext cx="8348345" cy="2578735"/>
          </a:xfrm>
          <a:prstGeom prst="rect">
            <a:avLst/>
          </a:prstGeom>
        </p:spPr>
      </p:pic>
      <p:sp>
        <p:nvSpPr>
          <p:cNvPr id="16" name="文本框 15"/>
          <p:cNvSpPr txBox="1"/>
          <p:nvPr/>
        </p:nvSpPr>
        <p:spPr>
          <a:xfrm>
            <a:off x="968375" y="4998720"/>
            <a:ext cx="6478270" cy="922020"/>
          </a:xfrm>
          <a:prstGeom prst="rect">
            <a:avLst/>
          </a:prstGeom>
          <a:noFill/>
        </p:spPr>
        <p:txBody>
          <a:bodyPr wrap="square" rtlCol="0" anchor="t">
            <a:spAutoFit/>
          </a:bodyPr>
          <a:p>
            <a:r>
              <a:rPr lang="zh-CN" altLang="en-US"/>
              <a:t>通过sigmoid函数，输出0-1之间的一个值，这个值会和前一次的细胞状态</a:t>
            </a:r>
            <a:r>
              <a:rPr lang="en-US" altLang="zh-CN"/>
              <a:t>Ct-1</a:t>
            </a:r>
            <a:r>
              <a:rPr lang="zh-CN" altLang="en-US"/>
              <a:t>进行点乘，从而决定遗忘或者保留</a:t>
            </a:r>
            <a:endParaRPr lang="zh-CN" altLang="en-US"/>
          </a:p>
          <a:p>
            <a:endParaRPr lang="zh-CN" altLang="en-US"/>
          </a:p>
        </p:txBody>
      </p:sp>
      <p:sp>
        <p:nvSpPr>
          <p:cNvPr id="17" name="文本框 16"/>
          <p:cNvSpPr txBox="1"/>
          <p:nvPr/>
        </p:nvSpPr>
        <p:spPr>
          <a:xfrm>
            <a:off x="1431290" y="1571625"/>
            <a:ext cx="868680" cy="368300"/>
          </a:xfrm>
          <a:prstGeom prst="rect">
            <a:avLst/>
          </a:prstGeom>
          <a:noFill/>
        </p:spPr>
        <p:txBody>
          <a:bodyPr wrap="none" rtlCol="0">
            <a:spAutoFit/>
          </a:bodyPr>
          <a:p>
            <a:r>
              <a:rPr lang="zh-CN" altLang="en-US"/>
              <a:t>遗忘门</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18019" y="510496"/>
            <a:ext cx="2656459" cy="460375"/>
          </a:xfrm>
          <a:prstGeom prst="rect">
            <a:avLst/>
          </a:prstGeom>
          <a:noFill/>
        </p:spPr>
        <p:txBody>
          <a:bodyPr wrap="square" rtlCol="0">
            <a:spAutoFit/>
          </a:bodyPr>
          <a:lstStyle/>
          <a:p>
            <a:r>
              <a:rPr lang="en-US" sz="2400" b="1" dirty="0">
                <a:solidFill>
                  <a:schemeClr val="bg2">
                    <a:lumMod val="25000"/>
                  </a:schemeClr>
                </a:solidFill>
                <a:latin typeface="微软雅黑" panose="020B0503020204020204" charset="-122"/>
                <a:ea typeface="微软雅黑" panose="020B0503020204020204" charset="-122"/>
              </a:rPr>
              <a:t>LSTM</a:t>
            </a:r>
            <a:endParaRPr 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6" name="文本框 15"/>
          <p:cNvSpPr txBox="1"/>
          <p:nvPr/>
        </p:nvSpPr>
        <p:spPr>
          <a:xfrm>
            <a:off x="968375" y="4998720"/>
            <a:ext cx="6478270" cy="368300"/>
          </a:xfrm>
          <a:prstGeom prst="rect">
            <a:avLst/>
          </a:prstGeom>
          <a:noFill/>
        </p:spPr>
        <p:txBody>
          <a:bodyPr wrap="square" rtlCol="0" anchor="t">
            <a:spAutoFit/>
          </a:bodyPr>
          <a:p>
            <a:r>
              <a:rPr lang="zh-CN" altLang="en-US"/>
              <a:t>决定哪些新的信息会被保留</a:t>
            </a:r>
            <a:endParaRPr lang="zh-CN" altLang="en-US"/>
          </a:p>
        </p:txBody>
      </p:sp>
      <p:sp>
        <p:nvSpPr>
          <p:cNvPr id="17" name="文本框 16"/>
          <p:cNvSpPr txBox="1"/>
          <p:nvPr/>
        </p:nvSpPr>
        <p:spPr>
          <a:xfrm>
            <a:off x="1431290" y="1571625"/>
            <a:ext cx="868680" cy="368300"/>
          </a:xfrm>
          <a:prstGeom prst="rect">
            <a:avLst/>
          </a:prstGeom>
          <a:noFill/>
        </p:spPr>
        <p:txBody>
          <a:bodyPr wrap="none" rtlCol="0">
            <a:spAutoFit/>
          </a:bodyPr>
          <a:p>
            <a:r>
              <a:rPr lang="zh-CN" altLang="en-US"/>
              <a:t>输入门</a:t>
            </a:r>
            <a:endParaRPr lang="zh-CN" altLang="en-US"/>
          </a:p>
        </p:txBody>
      </p:sp>
      <p:pic>
        <p:nvPicPr>
          <p:cNvPr id="5" name="图片 4" descr="输入门"/>
          <p:cNvPicPr>
            <a:picLocks noChangeAspect="1"/>
          </p:cNvPicPr>
          <p:nvPr/>
        </p:nvPicPr>
        <p:blipFill>
          <a:blip r:embed="rId2"/>
          <a:stretch>
            <a:fillRect/>
          </a:stretch>
        </p:blipFill>
        <p:spPr>
          <a:xfrm>
            <a:off x="883285" y="2001520"/>
            <a:ext cx="8348345" cy="2578735"/>
          </a:xfrm>
          <a:prstGeom prst="rect">
            <a:avLst/>
          </a:prstGeom>
        </p:spPr>
      </p:pic>
      <p:sp>
        <p:nvSpPr>
          <p:cNvPr id="7" name="文本框 6"/>
          <p:cNvSpPr txBox="1"/>
          <p:nvPr/>
        </p:nvSpPr>
        <p:spPr>
          <a:xfrm>
            <a:off x="1159510" y="5469255"/>
            <a:ext cx="6096000" cy="645160"/>
          </a:xfrm>
          <a:prstGeom prst="rect">
            <a:avLst/>
          </a:prstGeom>
          <a:noFill/>
        </p:spPr>
        <p:txBody>
          <a:bodyPr wrap="square" rtlCol="0" anchor="t">
            <a:spAutoFit/>
          </a:bodyPr>
          <a:p>
            <a:r>
              <a:rPr lang="zh-CN" altLang="en-US"/>
              <a:t>tan</a:t>
            </a:r>
            <a:r>
              <a:rPr lang="en-US" altLang="zh-CN"/>
              <a:t>h</a:t>
            </a:r>
            <a:r>
              <a:rPr lang="zh-CN" altLang="en-US"/>
              <a:t>层会创造一个新的候选向量</a:t>
            </a:r>
            <a:r>
              <a:rPr lang="en-US" altLang="zh-CN"/>
              <a:t>ct</a:t>
            </a:r>
            <a:r>
              <a:rPr lang="zh-CN" altLang="en-US"/>
              <a:t>，后续可能会被添加到细胞状态中</a:t>
            </a:r>
            <a:endParaRPr lang="zh-CN" altLang="en-US"/>
          </a:p>
        </p:txBody>
      </p:sp>
      <p:sp>
        <p:nvSpPr>
          <p:cNvPr id="14" name="文本框 13"/>
          <p:cNvSpPr txBox="1"/>
          <p:nvPr/>
        </p:nvSpPr>
        <p:spPr>
          <a:xfrm>
            <a:off x="1159510" y="6150610"/>
            <a:ext cx="3174365" cy="368300"/>
          </a:xfrm>
          <a:prstGeom prst="rect">
            <a:avLst/>
          </a:prstGeom>
          <a:noFill/>
        </p:spPr>
        <p:txBody>
          <a:bodyPr wrap="square" rtlCol="0">
            <a:spAutoFit/>
          </a:bodyPr>
          <a:p>
            <a:r>
              <a:rPr lang="en-US" altLang="zh-CN"/>
              <a:t>sigmoid</a:t>
            </a:r>
            <a:r>
              <a:rPr lang="zh-CN" altLang="en-US"/>
              <a:t>决定了保留比例</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18019" y="510496"/>
            <a:ext cx="2656459" cy="460375"/>
          </a:xfrm>
          <a:prstGeom prst="rect">
            <a:avLst/>
          </a:prstGeom>
          <a:noFill/>
        </p:spPr>
        <p:txBody>
          <a:bodyPr wrap="square" rtlCol="0">
            <a:spAutoFit/>
          </a:bodyPr>
          <a:lstStyle/>
          <a:p>
            <a:r>
              <a:rPr lang="en-US" sz="2400" b="1" dirty="0">
                <a:solidFill>
                  <a:schemeClr val="bg2">
                    <a:lumMod val="25000"/>
                  </a:schemeClr>
                </a:solidFill>
                <a:latin typeface="微软雅黑" panose="020B0503020204020204" charset="-122"/>
                <a:ea typeface="微软雅黑" panose="020B0503020204020204" charset="-122"/>
              </a:rPr>
              <a:t>LSTM</a:t>
            </a:r>
            <a:endParaRPr 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6" name="文本框 15"/>
          <p:cNvSpPr txBox="1"/>
          <p:nvPr/>
        </p:nvSpPr>
        <p:spPr>
          <a:xfrm>
            <a:off x="968375" y="4998720"/>
            <a:ext cx="7555865" cy="1476375"/>
          </a:xfrm>
          <a:prstGeom prst="rect">
            <a:avLst/>
          </a:prstGeom>
          <a:noFill/>
        </p:spPr>
        <p:txBody>
          <a:bodyPr wrap="square" rtlCol="0" anchor="t">
            <a:spAutoFit/>
          </a:bodyPr>
          <a:p>
            <a:r>
              <a:rPr lang="zh-CN" altLang="en-US"/>
              <a:t>1. 前一次的输出和当前时间步的输入的组合结果通过sigmoid函数进行处理得到</a:t>
            </a:r>
            <a:r>
              <a:rPr lang="en-US" altLang="zh-CN"/>
              <a:t>Ot</a:t>
            </a:r>
            <a:endParaRPr lang="zh-CN" altLang="en-US"/>
          </a:p>
          <a:p>
            <a:r>
              <a:rPr lang="zh-CN" altLang="en-US"/>
              <a:t>2. 更新后的细胞状态</a:t>
            </a:r>
            <a:r>
              <a:rPr lang="en-US" altLang="zh-CN"/>
              <a:t>Ct</a:t>
            </a:r>
            <a:r>
              <a:rPr lang="zh-CN" altLang="en-US"/>
              <a:t>会经过tanh层的处理，把数据压缩到到(-1,1)的区间</a:t>
            </a:r>
            <a:endParaRPr lang="zh-CN" altLang="en-US"/>
          </a:p>
          <a:p>
            <a:r>
              <a:rPr lang="zh-CN" altLang="en-US"/>
              <a:t>3. tanh处理后的结果和</a:t>
            </a:r>
            <a:r>
              <a:rPr lang="en-US" altLang="zh-CN"/>
              <a:t>Ot</a:t>
            </a:r>
            <a:r>
              <a:rPr lang="zh-CN" altLang="en-US"/>
              <a:t>进行相乘，把结果输出同时传到下一个LSTM的单元</a:t>
            </a:r>
            <a:endParaRPr lang="zh-CN" altLang="en-US"/>
          </a:p>
        </p:txBody>
      </p:sp>
      <p:sp>
        <p:nvSpPr>
          <p:cNvPr id="17" name="文本框 16"/>
          <p:cNvSpPr txBox="1"/>
          <p:nvPr/>
        </p:nvSpPr>
        <p:spPr>
          <a:xfrm>
            <a:off x="1431290" y="1571625"/>
            <a:ext cx="868680" cy="368300"/>
          </a:xfrm>
          <a:prstGeom prst="rect">
            <a:avLst/>
          </a:prstGeom>
          <a:noFill/>
        </p:spPr>
        <p:txBody>
          <a:bodyPr wrap="none" rtlCol="0">
            <a:spAutoFit/>
          </a:bodyPr>
          <a:p>
            <a:r>
              <a:rPr lang="zh-CN" altLang="en-US"/>
              <a:t>输出门</a:t>
            </a:r>
            <a:endParaRPr lang="zh-CN" altLang="en-US"/>
          </a:p>
        </p:txBody>
      </p:sp>
      <p:pic>
        <p:nvPicPr>
          <p:cNvPr id="5" name="图片 4" descr="输出门"/>
          <p:cNvPicPr>
            <a:picLocks noChangeAspect="1"/>
          </p:cNvPicPr>
          <p:nvPr/>
        </p:nvPicPr>
        <p:blipFill>
          <a:blip r:embed="rId2"/>
          <a:stretch>
            <a:fillRect/>
          </a:stretch>
        </p:blipFill>
        <p:spPr>
          <a:xfrm>
            <a:off x="708660" y="2001520"/>
            <a:ext cx="8348345" cy="25787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18019" y="510496"/>
            <a:ext cx="2656459" cy="460375"/>
          </a:xfrm>
          <a:prstGeom prst="rect">
            <a:avLst/>
          </a:prstGeom>
          <a:noFill/>
        </p:spPr>
        <p:txBody>
          <a:bodyPr wrap="square" rtlCol="0">
            <a:spAutoFit/>
          </a:bodyPr>
          <a:lstStyle/>
          <a:p>
            <a:r>
              <a:rPr lang="en-US" sz="2400" b="1" dirty="0">
                <a:solidFill>
                  <a:schemeClr val="bg2">
                    <a:lumMod val="25000"/>
                  </a:schemeClr>
                </a:solidFill>
                <a:latin typeface="微软雅黑" panose="020B0503020204020204" charset="-122"/>
                <a:ea typeface="微软雅黑" panose="020B0503020204020204" charset="-122"/>
              </a:rPr>
              <a:t>Self-Attention</a:t>
            </a:r>
            <a:endParaRPr 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5" name="文本框 14"/>
          <p:cNvSpPr txBox="1"/>
          <p:nvPr/>
        </p:nvSpPr>
        <p:spPr>
          <a:xfrm>
            <a:off x="840740" y="1251585"/>
            <a:ext cx="5798820" cy="922020"/>
          </a:xfrm>
          <a:prstGeom prst="rect">
            <a:avLst/>
          </a:prstGeom>
          <a:noFill/>
        </p:spPr>
        <p:txBody>
          <a:bodyPr wrap="none" rtlCol="0">
            <a:spAutoFit/>
          </a:bodyPr>
          <a:p>
            <a:pPr algn="l"/>
            <a:r>
              <a:rPr lang="zh-CN" altLang="en-US"/>
              <a:t>对于每一个词向量，都包含了</a:t>
            </a:r>
            <a:r>
              <a:rPr lang="en-US" altLang="zh-CN"/>
              <a:t>QKV</a:t>
            </a:r>
            <a:r>
              <a:rPr lang="zh-CN" altLang="en-US"/>
              <a:t>三个向量</a:t>
            </a:r>
            <a:endParaRPr lang="zh-CN" altLang="en-US"/>
          </a:p>
          <a:p>
            <a:pPr algn="l"/>
            <a:r>
              <a:rPr lang="zh-CN" altLang="en-US"/>
              <a:t>也就是</a:t>
            </a:r>
            <a:endParaRPr lang="zh-CN" altLang="en-US"/>
          </a:p>
          <a:p>
            <a:pPr algn="l"/>
            <a:r>
              <a:rPr lang="zh-CN" altLang="en-US"/>
              <a:t>查询向量（Query），键向量（Key），值向量（Value）</a:t>
            </a:r>
            <a:endParaRPr lang="zh-CN" altLang="en-US"/>
          </a:p>
        </p:txBody>
      </p:sp>
      <p:sp>
        <p:nvSpPr>
          <p:cNvPr id="18" name="文本框 17"/>
          <p:cNvSpPr txBox="1"/>
          <p:nvPr/>
        </p:nvSpPr>
        <p:spPr>
          <a:xfrm>
            <a:off x="840740" y="2454275"/>
            <a:ext cx="5440680" cy="368300"/>
          </a:xfrm>
          <a:prstGeom prst="rect">
            <a:avLst/>
          </a:prstGeom>
          <a:noFill/>
        </p:spPr>
        <p:txBody>
          <a:bodyPr wrap="none" rtlCol="0">
            <a:spAutoFit/>
          </a:bodyPr>
          <a:p>
            <a:r>
              <a:rPr lang="zh-CN" altLang="en-US"/>
              <a:t>三个向量是通过词向量和三个矩阵做矩阵乘法得到的</a:t>
            </a:r>
            <a:endParaRPr lang="zh-CN" altLang="en-US"/>
          </a:p>
        </p:txBody>
      </p:sp>
      <p:sp>
        <p:nvSpPr>
          <p:cNvPr id="19" name="文本框 18"/>
          <p:cNvSpPr txBox="1"/>
          <p:nvPr/>
        </p:nvSpPr>
        <p:spPr>
          <a:xfrm>
            <a:off x="840740" y="3154680"/>
            <a:ext cx="7853680" cy="645160"/>
          </a:xfrm>
          <a:prstGeom prst="rect">
            <a:avLst/>
          </a:prstGeom>
          <a:noFill/>
        </p:spPr>
        <p:txBody>
          <a:bodyPr wrap="square" rtlCol="0">
            <a:spAutoFit/>
          </a:bodyPr>
          <a:p>
            <a:pPr algn="l"/>
            <a:r>
              <a:rPr lang="zh-CN" altLang="en-US"/>
              <a:t>将查询向量</a:t>
            </a:r>
            <a:r>
              <a:rPr lang="en-US" altLang="zh-CN"/>
              <a:t>Q</a:t>
            </a:r>
            <a:r>
              <a:rPr lang="zh-CN" altLang="en-US"/>
              <a:t>和键向量</a:t>
            </a:r>
            <a:r>
              <a:rPr lang="en-US" altLang="zh-CN"/>
              <a:t>K</a:t>
            </a:r>
            <a:r>
              <a:rPr lang="zh-CN" altLang="en-US"/>
              <a:t>做点乘得到一个</a:t>
            </a:r>
            <a:r>
              <a:rPr lang="en-US" altLang="zh-CN"/>
              <a:t>Score</a:t>
            </a:r>
            <a:r>
              <a:rPr lang="zh-CN" altLang="en-US"/>
              <a:t>矩阵，Score的值每个</a:t>
            </a:r>
            <a:r>
              <a:rPr lang="en-US" altLang="zh-CN"/>
              <a:t>Q</a:t>
            </a:r>
            <a:r>
              <a:rPr lang="zh-CN" altLang="en-US"/>
              <a:t>和每个</a:t>
            </a:r>
            <a:r>
              <a:rPr lang="en-US" altLang="zh-CN"/>
              <a:t>K</a:t>
            </a:r>
            <a:r>
              <a:rPr lang="zh-CN" altLang="en-US"/>
              <a:t>的关联匹配程度</a:t>
            </a:r>
            <a:endParaRPr lang="zh-CN" altLang="en-US"/>
          </a:p>
        </p:txBody>
      </p:sp>
      <p:sp>
        <p:nvSpPr>
          <p:cNvPr id="20" name="文本框 19"/>
          <p:cNvSpPr txBox="1"/>
          <p:nvPr/>
        </p:nvSpPr>
        <p:spPr>
          <a:xfrm>
            <a:off x="794385" y="3956685"/>
            <a:ext cx="8408670" cy="368300"/>
          </a:xfrm>
          <a:prstGeom prst="rect">
            <a:avLst/>
          </a:prstGeom>
          <a:noFill/>
        </p:spPr>
        <p:txBody>
          <a:bodyPr wrap="none" rtlCol="0">
            <a:spAutoFit/>
          </a:bodyPr>
          <a:p>
            <a:r>
              <a:rPr lang="zh-CN" altLang="en-US"/>
              <a:t>经过</a:t>
            </a:r>
            <a:r>
              <a:rPr lang="en-US" altLang="zh-CN"/>
              <a:t>softmax</a:t>
            </a:r>
            <a:r>
              <a:rPr lang="zh-CN" altLang="en-US"/>
              <a:t>归一化后，这就变成了注意力权重，和</a:t>
            </a:r>
            <a:r>
              <a:rPr lang="en-US" altLang="zh-CN"/>
              <a:t>V</a:t>
            </a:r>
            <a:r>
              <a:rPr lang="zh-CN" altLang="en-US"/>
              <a:t>进行加权求和，得到最终输出</a:t>
            </a:r>
            <a:endParaRPr lang="zh-CN" altLang="en-US"/>
          </a:p>
        </p:txBody>
      </p:sp>
      <p:sp>
        <p:nvSpPr>
          <p:cNvPr id="21" name="文本框 20"/>
          <p:cNvSpPr txBox="1"/>
          <p:nvPr/>
        </p:nvSpPr>
        <p:spPr>
          <a:xfrm>
            <a:off x="794385" y="4481830"/>
            <a:ext cx="8408670" cy="645160"/>
          </a:xfrm>
          <a:prstGeom prst="rect">
            <a:avLst/>
          </a:prstGeom>
          <a:noFill/>
        </p:spPr>
        <p:txBody>
          <a:bodyPr wrap="square" rtlCol="0">
            <a:spAutoFit/>
          </a:bodyPr>
          <a:p>
            <a:pPr algn="l"/>
            <a:r>
              <a:rPr lang="zh-CN" altLang="en-US"/>
              <a:t>注意力权重反映了在当前Q的上下文中，序列中各个位置的重要性，权重越高，表示该位置在生成输出时越重要。</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17955" y="420370"/>
            <a:ext cx="3524885" cy="460375"/>
          </a:xfrm>
          <a:prstGeom prst="rect">
            <a:avLst/>
          </a:prstGeom>
          <a:noFill/>
        </p:spPr>
        <p:txBody>
          <a:bodyPr wrap="square" rtlCol="0">
            <a:spAutoFit/>
          </a:bodyPr>
          <a:lstStyle/>
          <a:p>
            <a:r>
              <a:rPr lang="en-US" sz="2400" b="1" dirty="0">
                <a:solidFill>
                  <a:schemeClr val="bg2">
                    <a:lumMod val="25000"/>
                  </a:schemeClr>
                </a:solidFill>
                <a:latin typeface="微软雅黑" panose="020B0503020204020204" charset="-122"/>
                <a:ea typeface="微软雅黑" panose="020B0503020204020204" charset="-122"/>
              </a:rPr>
              <a:t>YOLOv8</a:t>
            </a:r>
            <a:r>
              <a:rPr lang="zh-CN" altLang="en-US" sz="2400" b="1" dirty="0">
                <a:solidFill>
                  <a:schemeClr val="bg2">
                    <a:lumMod val="25000"/>
                  </a:schemeClr>
                </a:solidFill>
                <a:latin typeface="微软雅黑" panose="020B0503020204020204" charset="-122"/>
                <a:ea typeface="微软雅黑" panose="020B0503020204020204" charset="-122"/>
              </a:rPr>
              <a:t>的模型训练</a:t>
            </a:r>
            <a:endParaRPr lang="zh-CN" alt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48687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3" name="文本框 12"/>
          <p:cNvSpPr txBox="1"/>
          <p:nvPr/>
        </p:nvSpPr>
        <p:spPr>
          <a:xfrm>
            <a:off x="350520" y="1337310"/>
            <a:ext cx="8457565" cy="645160"/>
          </a:xfrm>
          <a:prstGeom prst="rect">
            <a:avLst/>
          </a:prstGeom>
          <a:noFill/>
        </p:spPr>
        <p:txBody>
          <a:bodyPr wrap="square" rtlCol="0" anchor="t">
            <a:spAutoFit/>
          </a:bodyPr>
          <a:p>
            <a:r>
              <a:rPr lang="zh-CN" altLang="en-US"/>
              <a:t>YOLO将输入图像划分为一个SxS的网格，S通常是一个较小的整数，每个网格单元负责预测中心点落在该网格内的物体</a:t>
            </a:r>
            <a:endParaRPr lang="zh-CN" altLang="en-US"/>
          </a:p>
        </p:txBody>
      </p:sp>
      <p:sp>
        <p:nvSpPr>
          <p:cNvPr id="15" name="文本框 14"/>
          <p:cNvSpPr txBox="1"/>
          <p:nvPr/>
        </p:nvSpPr>
        <p:spPr>
          <a:xfrm>
            <a:off x="350520" y="2213610"/>
            <a:ext cx="8305800" cy="1198880"/>
          </a:xfrm>
          <a:prstGeom prst="rect">
            <a:avLst/>
          </a:prstGeom>
          <a:noFill/>
        </p:spPr>
        <p:txBody>
          <a:bodyPr wrap="square" rtlCol="0" anchor="t">
            <a:spAutoFit/>
          </a:bodyPr>
          <a:p>
            <a:r>
              <a:rPr lang="zh-CN" altLang="en-US"/>
              <a:t>边界框预测：每个网格单元预测B个边界框，每个边界框由5个值组成：x, y, w, h, confidence置信度</a:t>
            </a:r>
            <a:endParaRPr lang="zh-CN" altLang="en-US"/>
          </a:p>
          <a:p>
            <a:r>
              <a:rPr lang="zh-CN" altLang="en-US"/>
              <a:t>其中，(x, y)是边界框中心点相对于网格左上角的偏移量，(w, h)是边界框的宽度和高度</a:t>
            </a:r>
            <a:endParaRPr lang="zh-CN" altLang="en-US"/>
          </a:p>
        </p:txBody>
      </p:sp>
      <p:sp>
        <p:nvSpPr>
          <p:cNvPr id="18" name="文本框 17"/>
          <p:cNvSpPr txBox="1"/>
          <p:nvPr/>
        </p:nvSpPr>
        <p:spPr>
          <a:xfrm>
            <a:off x="350520" y="3643630"/>
            <a:ext cx="8457565" cy="645160"/>
          </a:xfrm>
          <a:prstGeom prst="rect">
            <a:avLst/>
          </a:prstGeom>
          <a:noFill/>
        </p:spPr>
        <p:txBody>
          <a:bodyPr wrap="square" rtlCol="0" anchor="t">
            <a:spAutoFit/>
          </a:bodyPr>
          <a:p>
            <a:r>
              <a:rPr lang="zh-CN" altLang="en-US"/>
              <a:t>将对象检测任务视为一个单一的回归问题，整个图像分割成多个区域，并直接在这些区域上预测边界框和类别概率</a:t>
            </a:r>
            <a:endParaRPr lang="zh-CN" altLang="en-US"/>
          </a:p>
        </p:txBody>
      </p:sp>
      <p:sp>
        <p:nvSpPr>
          <p:cNvPr id="19" name="文本框 18"/>
          <p:cNvSpPr txBox="1"/>
          <p:nvPr/>
        </p:nvSpPr>
        <p:spPr>
          <a:xfrm>
            <a:off x="350520" y="4745355"/>
            <a:ext cx="8930640" cy="922020"/>
          </a:xfrm>
          <a:prstGeom prst="rect">
            <a:avLst/>
          </a:prstGeom>
          <a:noFill/>
        </p:spPr>
        <p:txBody>
          <a:bodyPr wrap="square" rtlCol="0" anchor="t">
            <a:spAutoFit/>
          </a:bodyPr>
          <a:p>
            <a:r>
              <a:rPr lang="zh-CN" altLang="en-US"/>
              <a:t>锚框：YOLO使用锚框来帮助网络学习不同形状和大小的物体。锚框是一组预定义的边界框，具有不同的宽高比，它们被放置在每个网格单元上，也就是每个单元格上有很多不同大小的毛矿，经过训练后，模型会自动学习如何最好的使用锚框框住物体</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18019" y="510496"/>
            <a:ext cx="2656459" cy="460375"/>
          </a:xfrm>
          <a:prstGeom prst="rect">
            <a:avLst/>
          </a:prstGeom>
          <a:noFill/>
        </p:spPr>
        <p:txBody>
          <a:bodyPr wrap="square" rtlCol="0">
            <a:spAutoFit/>
          </a:bodyPr>
          <a:lstStyle/>
          <a:p>
            <a:r>
              <a:rPr lang="en-US" altLang="zh-CN" sz="2400" b="1" dirty="0">
                <a:solidFill>
                  <a:schemeClr val="bg2">
                    <a:lumMod val="25000"/>
                  </a:schemeClr>
                </a:solidFill>
                <a:latin typeface="微软雅黑" panose="020B0503020204020204" charset="-122"/>
                <a:ea typeface="微软雅黑" panose="020B0503020204020204" charset="-122"/>
              </a:rPr>
              <a:t>Yolo</a:t>
            </a:r>
            <a:r>
              <a:rPr lang="zh-CN" altLang="en-US" sz="2400" b="1" dirty="0">
                <a:solidFill>
                  <a:schemeClr val="bg2">
                    <a:lumMod val="25000"/>
                  </a:schemeClr>
                </a:solidFill>
                <a:latin typeface="微软雅黑" panose="020B0503020204020204" charset="-122"/>
                <a:ea typeface="微软雅黑" panose="020B0503020204020204" charset="-122"/>
              </a:rPr>
              <a:t>项目实现</a:t>
            </a:r>
            <a:endParaRPr lang="zh-CN" alt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5" name="文本框 4"/>
          <p:cNvSpPr txBox="1"/>
          <p:nvPr/>
        </p:nvSpPr>
        <p:spPr>
          <a:xfrm>
            <a:off x="868680" y="1188720"/>
            <a:ext cx="8825865" cy="922020"/>
          </a:xfrm>
          <a:prstGeom prst="rect">
            <a:avLst/>
          </a:prstGeom>
          <a:noFill/>
        </p:spPr>
        <p:txBody>
          <a:bodyPr wrap="square" rtlCol="0">
            <a:spAutoFit/>
          </a:bodyPr>
          <a:p>
            <a:r>
              <a:rPr lang="zh-CN" altLang="en-US"/>
              <a:t>使用</a:t>
            </a:r>
            <a:r>
              <a:rPr lang="en-US" altLang="zh-CN"/>
              <a:t>labelme</a:t>
            </a:r>
            <a:r>
              <a:rPr lang="zh-CN" altLang="en-US"/>
              <a:t>进行打标签，输出</a:t>
            </a:r>
            <a:r>
              <a:rPr lang="en-US" altLang="zh-CN"/>
              <a:t>json</a:t>
            </a:r>
            <a:r>
              <a:rPr lang="zh-CN" altLang="en-US"/>
              <a:t>标签文件，再使用自编写</a:t>
            </a:r>
            <a:r>
              <a:rPr lang="en-US" altLang="zh-CN"/>
              <a:t>python</a:t>
            </a:r>
            <a:r>
              <a:rPr lang="zh-CN" altLang="en-US"/>
              <a:t>脚本识别</a:t>
            </a:r>
            <a:r>
              <a:rPr lang="en-US" altLang="zh-CN"/>
              <a:t>json</a:t>
            </a:r>
            <a:r>
              <a:rPr lang="zh-CN" altLang="en-US"/>
              <a:t>文件内容转化为</a:t>
            </a:r>
            <a:r>
              <a:rPr lang="en-US" altLang="zh-CN"/>
              <a:t>yolo</a:t>
            </a:r>
            <a:r>
              <a:rPr lang="zh-CN" altLang="en-US"/>
              <a:t>要求的</a:t>
            </a:r>
            <a:r>
              <a:rPr lang="en-US" altLang="zh-CN"/>
              <a:t>txt</a:t>
            </a:r>
            <a:r>
              <a:rPr lang="zh-CN" altLang="en-US"/>
              <a:t>格式</a:t>
            </a:r>
            <a:endParaRPr lang="zh-CN" altLang="en-US"/>
          </a:p>
          <a:p>
            <a:r>
              <a:rPr lang="zh-CN" altLang="en-US"/>
              <a:t>训练图像来自于</a:t>
            </a:r>
            <a:r>
              <a:rPr lang="en-US" altLang="zh-CN"/>
              <a:t>aimlab</a:t>
            </a:r>
            <a:r>
              <a:rPr lang="zh-CN" altLang="en-US"/>
              <a:t>软件的截屏</a:t>
            </a:r>
            <a:endParaRPr lang="zh-CN" altLang="en-US"/>
          </a:p>
        </p:txBody>
      </p:sp>
      <p:pic>
        <p:nvPicPr>
          <p:cNvPr id="7" name="图片 6"/>
          <p:cNvPicPr>
            <a:picLocks noChangeAspect="1"/>
          </p:cNvPicPr>
          <p:nvPr/>
        </p:nvPicPr>
        <p:blipFill>
          <a:blip r:embed="rId2"/>
          <a:stretch>
            <a:fillRect/>
          </a:stretch>
        </p:blipFill>
        <p:spPr>
          <a:xfrm>
            <a:off x="968375" y="2328545"/>
            <a:ext cx="4799330" cy="26257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18019" y="510496"/>
            <a:ext cx="2656459" cy="460375"/>
          </a:xfrm>
          <a:prstGeom prst="rect">
            <a:avLst/>
          </a:prstGeom>
          <a:noFill/>
        </p:spPr>
        <p:txBody>
          <a:bodyPr wrap="square" rtlCol="0">
            <a:spAutoFit/>
          </a:bodyPr>
          <a:lstStyle/>
          <a:p>
            <a:r>
              <a:rPr lang="en-US" altLang="zh-CN" sz="2400" b="1" dirty="0">
                <a:solidFill>
                  <a:schemeClr val="bg2">
                    <a:lumMod val="25000"/>
                  </a:schemeClr>
                </a:solidFill>
                <a:latin typeface="微软雅黑" panose="020B0503020204020204" charset="-122"/>
                <a:ea typeface="微软雅黑" panose="020B0503020204020204" charset="-122"/>
              </a:rPr>
              <a:t>Yolo</a:t>
            </a:r>
            <a:r>
              <a:rPr lang="zh-CN" altLang="en-US" sz="2400" b="1" dirty="0">
                <a:solidFill>
                  <a:schemeClr val="bg2">
                    <a:lumMod val="25000"/>
                  </a:schemeClr>
                </a:solidFill>
                <a:latin typeface="微软雅黑" panose="020B0503020204020204" charset="-122"/>
                <a:ea typeface="微软雅黑" panose="020B0503020204020204" charset="-122"/>
              </a:rPr>
              <a:t>项目实现</a:t>
            </a:r>
            <a:endParaRPr lang="zh-CN" alt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3" name="文本框 12"/>
          <p:cNvSpPr txBox="1"/>
          <p:nvPr/>
        </p:nvSpPr>
        <p:spPr>
          <a:xfrm>
            <a:off x="968375" y="970915"/>
            <a:ext cx="1097280" cy="368300"/>
          </a:xfrm>
          <a:prstGeom prst="rect">
            <a:avLst/>
          </a:prstGeom>
          <a:noFill/>
        </p:spPr>
        <p:txBody>
          <a:bodyPr wrap="none" rtlCol="0">
            <a:spAutoFit/>
          </a:bodyPr>
          <a:p>
            <a:r>
              <a:rPr lang="zh-CN" altLang="en-US"/>
              <a:t>识别效果</a:t>
            </a:r>
            <a:endParaRPr lang="zh-CN" altLang="en-US"/>
          </a:p>
        </p:txBody>
      </p:sp>
      <p:pic>
        <p:nvPicPr>
          <p:cNvPr id="14" name="图片 13"/>
          <p:cNvPicPr>
            <a:picLocks noChangeAspect="1"/>
          </p:cNvPicPr>
          <p:nvPr/>
        </p:nvPicPr>
        <p:blipFill>
          <a:blip r:embed="rId2"/>
          <a:stretch>
            <a:fillRect/>
          </a:stretch>
        </p:blipFill>
        <p:spPr>
          <a:xfrm>
            <a:off x="758190" y="1405890"/>
            <a:ext cx="5631180" cy="4105275"/>
          </a:xfrm>
          <a:prstGeom prst="rect">
            <a:avLst/>
          </a:prstGeom>
        </p:spPr>
      </p:pic>
      <p:sp>
        <p:nvSpPr>
          <p:cNvPr id="15" name="文本框 14"/>
          <p:cNvSpPr txBox="1"/>
          <p:nvPr/>
        </p:nvSpPr>
        <p:spPr>
          <a:xfrm>
            <a:off x="753110" y="5958840"/>
            <a:ext cx="5897880" cy="368300"/>
          </a:xfrm>
          <a:prstGeom prst="rect">
            <a:avLst/>
          </a:prstGeom>
          <a:noFill/>
        </p:spPr>
        <p:txBody>
          <a:bodyPr wrap="none" rtlCol="0">
            <a:spAutoFit/>
          </a:bodyPr>
          <a:p>
            <a:r>
              <a:rPr lang="zh-CN" altLang="en-US"/>
              <a:t>检测鼠标位置以及所有框体位置，自动识别距离最近框体</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1418019" y="510496"/>
            <a:ext cx="2656459" cy="460375"/>
          </a:xfrm>
          <a:prstGeom prst="rect">
            <a:avLst/>
          </a:prstGeom>
          <a:noFill/>
        </p:spPr>
        <p:txBody>
          <a:bodyPr wrap="square" rtlCol="0">
            <a:spAutoFit/>
          </a:bodyPr>
          <a:lstStyle/>
          <a:p>
            <a:r>
              <a:rPr lang="en-US" altLang="zh-CN" sz="2400" b="1" dirty="0">
                <a:solidFill>
                  <a:schemeClr val="bg2">
                    <a:lumMod val="25000"/>
                  </a:schemeClr>
                </a:solidFill>
                <a:latin typeface="微软雅黑" panose="020B0503020204020204" charset="-122"/>
                <a:ea typeface="微软雅黑" panose="020B0503020204020204" charset="-122"/>
              </a:rPr>
              <a:t>Yolo</a:t>
            </a:r>
            <a:r>
              <a:rPr lang="zh-CN" altLang="en-US" sz="2400" b="1" dirty="0">
                <a:solidFill>
                  <a:schemeClr val="bg2">
                    <a:lumMod val="25000"/>
                  </a:schemeClr>
                </a:solidFill>
                <a:latin typeface="微软雅黑" panose="020B0503020204020204" charset="-122"/>
                <a:ea typeface="微软雅黑" panose="020B0503020204020204" charset="-122"/>
              </a:rPr>
              <a:t>项目实现</a:t>
            </a:r>
            <a:endParaRPr lang="zh-CN" altLang="en-US" sz="2400" b="1" dirty="0">
              <a:solidFill>
                <a:schemeClr val="bg2">
                  <a:lumMod val="25000"/>
                </a:schemeClr>
              </a:solidFill>
              <a:latin typeface="微软雅黑" panose="020B0503020204020204" charset="-122"/>
              <a:ea typeface="微软雅黑" panose="020B050302020402020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charset="-122"/>
              <a:ea typeface="微软雅黑" panose="020B0503020204020204" charset="-122"/>
            </a:endParaRPr>
          </a:p>
        </p:txBody>
      </p:sp>
      <p:sp>
        <p:nvSpPr>
          <p:cNvPr id="8" name="文本框 7"/>
          <p:cNvSpPr txBox="1"/>
          <p:nvPr/>
        </p:nvSpPr>
        <p:spPr>
          <a:xfrm>
            <a:off x="10152185" y="2001483"/>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1</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9" name="文本框 8"/>
          <p:cNvSpPr txBox="1"/>
          <p:nvPr/>
        </p:nvSpPr>
        <p:spPr>
          <a:xfrm>
            <a:off x="10152185" y="2582349"/>
            <a:ext cx="1787029"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汇报题目</a:t>
            </a:r>
            <a:r>
              <a:rPr lang="en-US" altLang="zh-CN" sz="2400" dirty="0">
                <a:solidFill>
                  <a:schemeClr val="bg1"/>
                </a:solidFill>
                <a:latin typeface="微软雅黑" panose="020B0503020204020204" charset="-122"/>
                <a:ea typeface="微软雅黑" panose="020B0503020204020204" charset="-122"/>
              </a:rPr>
              <a:t>2</a:t>
            </a:r>
            <a:endParaRPr lang="zh-CN" altLang="en-US" sz="2400"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10173628" y="3163215"/>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3</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1" name="文本框 10"/>
          <p:cNvSpPr txBox="1"/>
          <p:nvPr/>
        </p:nvSpPr>
        <p:spPr>
          <a:xfrm>
            <a:off x="10173628" y="3744081"/>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4</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2" name="文本框 11"/>
          <p:cNvSpPr txBox="1"/>
          <p:nvPr/>
        </p:nvSpPr>
        <p:spPr>
          <a:xfrm>
            <a:off x="10173628" y="4324947"/>
            <a:ext cx="1787029" cy="46166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汇报题目</a:t>
            </a:r>
            <a:r>
              <a:rPr lang="en-US" altLang="zh-CN" sz="2400" dirty="0">
                <a:solidFill>
                  <a:schemeClr val="bg1">
                    <a:lumMod val="65000"/>
                  </a:schemeClr>
                </a:solidFill>
                <a:latin typeface="微软雅黑" panose="020B0503020204020204" charset="-122"/>
                <a:ea typeface="微软雅黑" panose="020B0503020204020204" charset="-122"/>
              </a:rPr>
              <a:t>5</a:t>
            </a:r>
            <a:endParaRPr lang="zh-CN" altLang="en-US" sz="2400" dirty="0">
              <a:solidFill>
                <a:schemeClr val="bg1">
                  <a:lumMod val="65000"/>
                </a:schemeClr>
              </a:solidFill>
              <a:latin typeface="微软雅黑" panose="020B0503020204020204" charset="-122"/>
              <a:ea typeface="微软雅黑" panose="020B0503020204020204" charset="-122"/>
            </a:endParaRPr>
          </a:p>
        </p:txBody>
      </p:sp>
      <p:sp>
        <p:nvSpPr>
          <p:cNvPr id="13" name="文本框 12"/>
          <p:cNvSpPr txBox="1"/>
          <p:nvPr/>
        </p:nvSpPr>
        <p:spPr>
          <a:xfrm>
            <a:off x="968375" y="970915"/>
            <a:ext cx="1097280" cy="368300"/>
          </a:xfrm>
          <a:prstGeom prst="rect">
            <a:avLst/>
          </a:prstGeom>
          <a:noFill/>
        </p:spPr>
        <p:txBody>
          <a:bodyPr wrap="none" rtlCol="0">
            <a:spAutoFit/>
          </a:bodyPr>
          <a:p>
            <a:r>
              <a:rPr lang="zh-CN" altLang="en-US"/>
              <a:t>识别效果</a:t>
            </a:r>
            <a:endParaRPr lang="zh-CN" altLang="en-US"/>
          </a:p>
        </p:txBody>
      </p:sp>
      <p:sp>
        <p:nvSpPr>
          <p:cNvPr id="5" name="文本框 4"/>
          <p:cNvSpPr txBox="1"/>
          <p:nvPr/>
        </p:nvSpPr>
        <p:spPr>
          <a:xfrm>
            <a:off x="968375" y="1522730"/>
            <a:ext cx="8521065" cy="368300"/>
          </a:xfrm>
          <a:prstGeom prst="rect">
            <a:avLst/>
          </a:prstGeom>
          <a:noFill/>
        </p:spPr>
        <p:txBody>
          <a:bodyPr wrap="none" rtlCol="0">
            <a:spAutoFit/>
          </a:bodyPr>
          <a:p>
            <a:r>
              <a:rPr lang="zh-CN" altLang="en-US"/>
              <a:t>实现细节：用</a:t>
            </a:r>
            <a:r>
              <a:rPr lang="en-US" altLang="zh-CN"/>
              <a:t>win32api</a:t>
            </a:r>
            <a:r>
              <a:rPr lang="zh-CN" altLang="en-US"/>
              <a:t>获取窗口句柄，用</a:t>
            </a:r>
            <a:r>
              <a:rPr lang="en-US" altLang="zh-CN"/>
              <a:t>imagegrab</a:t>
            </a:r>
            <a:r>
              <a:rPr lang="zh-CN" altLang="en-US"/>
              <a:t>获取当前窗口图像传入模型推理</a:t>
            </a:r>
            <a:endParaRPr lang="zh-CN" altLang="en-US"/>
          </a:p>
        </p:txBody>
      </p:sp>
      <p:sp>
        <p:nvSpPr>
          <p:cNvPr id="16" name="文本框 15"/>
          <p:cNvSpPr txBox="1"/>
          <p:nvPr/>
        </p:nvSpPr>
        <p:spPr>
          <a:xfrm>
            <a:off x="968375" y="2011680"/>
            <a:ext cx="8354695" cy="368300"/>
          </a:xfrm>
          <a:prstGeom prst="rect">
            <a:avLst/>
          </a:prstGeom>
          <a:noFill/>
        </p:spPr>
        <p:txBody>
          <a:bodyPr wrap="none" rtlCol="0">
            <a:spAutoFit/>
          </a:bodyPr>
          <a:p>
            <a:r>
              <a:rPr lang="zh-CN" altLang="en-US"/>
              <a:t>用</a:t>
            </a:r>
            <a:r>
              <a:rPr lang="en-US" altLang="zh-CN"/>
              <a:t>win32api</a:t>
            </a:r>
            <a:r>
              <a:rPr lang="zh-CN" altLang="en-US"/>
              <a:t>获取鼠标位置，计算</a:t>
            </a:r>
            <a:r>
              <a:rPr lang="en-US" altLang="zh-CN"/>
              <a:t>Yolo</a:t>
            </a:r>
            <a:r>
              <a:rPr lang="zh-CN" altLang="en-US"/>
              <a:t>返回的窗口到鼠标的距离，判定最近距离框体</a:t>
            </a:r>
            <a:endParaRPr lang="zh-CN" altLang="en-US"/>
          </a:p>
        </p:txBody>
      </p:sp>
      <p:sp>
        <p:nvSpPr>
          <p:cNvPr id="17" name="文本框 16"/>
          <p:cNvSpPr txBox="1"/>
          <p:nvPr/>
        </p:nvSpPr>
        <p:spPr>
          <a:xfrm>
            <a:off x="968375" y="2509520"/>
            <a:ext cx="4531995" cy="368300"/>
          </a:xfrm>
          <a:prstGeom prst="rect">
            <a:avLst/>
          </a:prstGeom>
          <a:noFill/>
        </p:spPr>
        <p:txBody>
          <a:bodyPr wrap="none" rtlCol="0">
            <a:spAutoFit/>
          </a:bodyPr>
          <a:p>
            <a:pPr algn="l"/>
            <a:r>
              <a:rPr lang="zh-CN" altLang="en-US"/>
              <a:t>使用了罗技</a:t>
            </a:r>
            <a:r>
              <a:rPr lang="en-US" altLang="zh-CN"/>
              <a:t>dll</a:t>
            </a:r>
            <a:r>
              <a:rPr lang="zh-CN" altLang="en-US">
                <a:sym typeface="+mn-ea"/>
              </a:rPr>
              <a:t>绕过反作弊系统</a:t>
            </a:r>
            <a:r>
              <a:rPr lang="zh-CN" altLang="en-US"/>
              <a:t>实现鼠标移动</a:t>
            </a:r>
            <a:endParaRPr lang="zh-CN" altLang="en-US"/>
          </a:p>
        </p:txBody>
      </p:sp>
      <p:sp>
        <p:nvSpPr>
          <p:cNvPr id="18" name="文本框 17"/>
          <p:cNvSpPr txBox="1"/>
          <p:nvPr/>
        </p:nvSpPr>
        <p:spPr>
          <a:xfrm>
            <a:off x="968375" y="2877820"/>
            <a:ext cx="4726305" cy="368300"/>
          </a:xfrm>
          <a:prstGeom prst="rect">
            <a:avLst/>
          </a:prstGeom>
          <a:noFill/>
        </p:spPr>
        <p:txBody>
          <a:bodyPr wrap="none" rtlCol="0">
            <a:spAutoFit/>
          </a:bodyPr>
          <a:p>
            <a:r>
              <a:rPr lang="zh-CN" altLang="en-US"/>
              <a:t>利用</a:t>
            </a:r>
            <a:r>
              <a:rPr lang="en-US" altLang="zh-CN"/>
              <a:t>tkinter</a:t>
            </a:r>
            <a:r>
              <a:rPr lang="zh-CN" altLang="en-US"/>
              <a:t>创建窗口，</a:t>
            </a:r>
            <a:r>
              <a:rPr lang="en-US" altLang="zh-CN"/>
              <a:t>threading</a:t>
            </a:r>
            <a:r>
              <a:rPr lang="zh-CN" altLang="en-US"/>
              <a:t>进行线程管理</a:t>
            </a:r>
            <a:endParaRPr lang="zh-CN" altLang="en-US"/>
          </a:p>
        </p:txBody>
      </p:sp>
      <p:sp>
        <p:nvSpPr>
          <p:cNvPr id="19" name="文本框 18"/>
          <p:cNvSpPr txBox="1"/>
          <p:nvPr/>
        </p:nvSpPr>
        <p:spPr>
          <a:xfrm>
            <a:off x="968375" y="3322320"/>
            <a:ext cx="3256915" cy="368300"/>
          </a:xfrm>
          <a:prstGeom prst="rect">
            <a:avLst/>
          </a:prstGeom>
          <a:noFill/>
        </p:spPr>
        <p:txBody>
          <a:bodyPr wrap="none" rtlCol="0">
            <a:spAutoFit/>
          </a:bodyPr>
          <a:p>
            <a:r>
              <a:rPr lang="zh-CN" altLang="en-US"/>
              <a:t>用</a:t>
            </a:r>
            <a:r>
              <a:rPr lang="en-US" altLang="zh-CN"/>
              <a:t>cv2</a:t>
            </a:r>
            <a:r>
              <a:rPr lang="zh-CN" altLang="en-US"/>
              <a:t>绘制识别后的窗口显示图</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457074" y="629136"/>
            <a:ext cx="5277852" cy="5445404"/>
          </a:xfrm>
          <a:prstGeom prst="rect">
            <a:avLst/>
          </a:prstGeom>
        </p:spPr>
      </p:pic>
      <p:sp>
        <p:nvSpPr>
          <p:cNvPr id="3" name="矩形 2"/>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pic>
        <p:nvPicPr>
          <p:cNvPr id="13" name="图形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80577"/>
            <a:ext cx="5277852" cy="5445404"/>
          </a:xfrm>
          <a:prstGeom prst="rect">
            <a:avLst/>
          </a:prstGeom>
        </p:spPr>
      </p:pic>
      <p:sp>
        <p:nvSpPr>
          <p:cNvPr id="2" name="文本框 1"/>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charset="-122"/>
                <a:ea typeface="微软雅黑" panose="020B0503020204020204" charset="-122"/>
              </a:rPr>
              <a:t>感谢聆听</a:t>
            </a:r>
            <a:endParaRPr lang="zh-CN" altLang="en-US" sz="5400" b="1" dirty="0">
              <a:solidFill>
                <a:srgbClr val="3843B3"/>
              </a:solidFill>
              <a:latin typeface="微软雅黑" panose="020B0503020204020204" charset="-122"/>
              <a:ea typeface="微软雅黑" panose="020B0503020204020204" charset="-122"/>
            </a:endParaRPr>
          </a:p>
        </p:txBody>
      </p:sp>
      <p:sp>
        <p:nvSpPr>
          <p:cNvPr id="12" name="文本框 11"/>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latin typeface="微软雅黑" panose="020B0503020204020204" charset="-122"/>
                <a:ea typeface="微软雅黑" panose="020B0503020204020204" charset="-122"/>
              </a:rPr>
              <a:t>邹欣潼</a:t>
            </a:r>
            <a:endParaRPr lang="zh-CN" altLang="en-US">
              <a:latin typeface="微软雅黑" panose="020B0503020204020204" charset="-122"/>
              <a:ea typeface="微软雅黑" panose="020B0503020204020204" charset="-122"/>
            </a:endParaRPr>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CNN</a:t>
            </a:r>
            <a:r>
              <a:rPr lang="zh-CN" altLang="en-US"/>
              <a:t>卷积神经</a:t>
            </a:r>
            <a:r>
              <a:rPr lang="zh-CN" altLang="en-US"/>
              <a:t>网络</a:t>
            </a:r>
            <a:endParaRPr lang="zh-CN" altLang="en-US"/>
          </a:p>
        </p:txBody>
      </p:sp>
      <p:sp>
        <p:nvSpPr>
          <p:cNvPr id="3" name="内容占位符 2"/>
          <p:cNvSpPr>
            <a:spLocks noGrp="1"/>
          </p:cNvSpPr>
          <p:nvPr>
            <p:ph idx="1"/>
          </p:nvPr>
        </p:nvSpPr>
        <p:spPr/>
        <p:txBody>
          <a:bodyPr/>
          <a:p>
            <a:r>
              <a:rPr lang="zh-CN" altLang="en-US" sz="1800"/>
              <a:t>最常见的应用在于图像识别和图像的语义生成，因为CNN的卷积层很好的契合了图像存在高维通道数并且存在多个像素点，不仅如此，池化层的存在也可以将图像的特征进一步广泛化，起到降维、减少参数量、扩大感受野（如果将卷积层、激活函数和池化层看成一个整体）的作用。</a:t>
            </a:r>
            <a:endParaRPr lang="zh-CN" altLang="en-US" sz="1800"/>
          </a:p>
          <a:p>
            <a:endParaRPr lang="zh-CN" altLang="en-US" sz="1800"/>
          </a:p>
        </p:txBody>
      </p:sp>
      <p:pic>
        <p:nvPicPr>
          <p:cNvPr id="4" name="图片 3" descr="202407131455863"/>
          <p:cNvPicPr>
            <a:picLocks noChangeAspect="1"/>
          </p:cNvPicPr>
          <p:nvPr/>
        </p:nvPicPr>
        <p:blipFill>
          <a:blip r:embed="rId1"/>
          <a:stretch>
            <a:fillRect/>
          </a:stretch>
        </p:blipFill>
        <p:spPr>
          <a:xfrm>
            <a:off x="1140460" y="2815590"/>
            <a:ext cx="4941570" cy="2749550"/>
          </a:xfrm>
          <a:prstGeom prst="rect">
            <a:avLst/>
          </a:prstGeom>
        </p:spPr>
      </p:pic>
      <p:pic>
        <p:nvPicPr>
          <p:cNvPr id="5" name="图片 4" descr="202407140934402"/>
          <p:cNvPicPr>
            <a:picLocks noChangeAspect="1"/>
          </p:cNvPicPr>
          <p:nvPr/>
        </p:nvPicPr>
        <p:blipFill>
          <a:blip r:embed="rId2"/>
          <a:stretch>
            <a:fillRect/>
          </a:stretch>
        </p:blipFill>
        <p:spPr>
          <a:xfrm>
            <a:off x="6082030" y="2815590"/>
            <a:ext cx="4821555" cy="2164080"/>
          </a:xfrm>
          <a:prstGeom prst="rect">
            <a:avLst/>
          </a:prstGeom>
        </p:spPr>
      </p:pic>
      <p:pic>
        <p:nvPicPr>
          <p:cNvPr id="6" name="图片 5" descr="202407140932803"/>
          <p:cNvPicPr>
            <a:picLocks noChangeAspect="1"/>
          </p:cNvPicPr>
          <p:nvPr/>
        </p:nvPicPr>
        <p:blipFill>
          <a:blip r:embed="rId3"/>
          <a:stretch>
            <a:fillRect/>
          </a:stretch>
        </p:blipFill>
        <p:spPr>
          <a:xfrm>
            <a:off x="7052945" y="4979670"/>
            <a:ext cx="2879090" cy="12172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093850" y="3465573"/>
            <a:ext cx="10043122" cy="1800000"/>
          </a:xfrm>
        </p:spPr>
        <p:txBody>
          <a:bodyPr wrap="square">
            <a:normAutofit/>
          </a:bodyPr>
          <a:lstStyle/>
          <a:p>
            <a:r>
              <a:rPr lang="en-US" altLang="zh-CN" dirty="0"/>
              <a:t>QG</a:t>
            </a:r>
            <a:r>
              <a:rPr lang="zh-CN" altLang="en-US" dirty="0"/>
              <a:t>每周</a:t>
            </a:r>
            <a:r>
              <a:rPr lang="zh-CN" altLang="en-US" dirty="0"/>
              <a:t>汇报</a:t>
            </a:r>
            <a:endParaRPr lang="zh-CN" altLang="en-US" dirty="0"/>
          </a:p>
        </p:txBody>
      </p:sp>
      <p:sp>
        <p:nvSpPr>
          <p:cNvPr id="10" name="署名"/>
          <p:cNvSpPr>
            <a:spLocks noGrp="1"/>
          </p:cNvSpPr>
          <p:nvPr>
            <p:ph type="body" sz="quarter" idx="17"/>
            <p:custDataLst>
              <p:tags r:id="rId2"/>
            </p:custDataLst>
          </p:nvPr>
        </p:nvSpPr>
        <p:spPr>
          <a:xfrm>
            <a:off x="1093850" y="5676389"/>
            <a:ext cx="10043122" cy="579632"/>
          </a:xfrm>
        </p:spPr>
        <p:txBody>
          <a:bodyPr wrap="square">
            <a:normAutofit/>
          </a:bodyPr>
          <a:lstStyle/>
          <a:p>
            <a:r>
              <a:rPr lang="zh-CN" altLang="en-US" b="1" dirty="0"/>
              <a:t>汇报人：邹欣潼</a:t>
            </a:r>
            <a:endParaRPr lang="zh-CN" altLang="en-US" b="1" dirty="0"/>
          </a:p>
        </p:txBody>
      </p:sp>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27654" y="4219472"/>
            <a:ext cx="5298545" cy="1081088"/>
          </a:xfrm>
        </p:spPr>
        <p:txBody>
          <a:bodyPr wrap="square">
            <a:normAutofit/>
          </a:bodyPr>
          <a:lstStyle/>
          <a:p>
            <a:r>
              <a:rPr lang="zh-CN" altLang="en-US" dirty="0"/>
              <a:t>目录</a:t>
            </a:r>
            <a:endParaRPr lang="zh-CN" altLang="en-US" dirty="0"/>
          </a:p>
        </p:txBody>
      </p:sp>
      <p:sp>
        <p:nvSpPr>
          <p:cNvPr id="7" name="项标题"/>
          <p:cNvSpPr txBox="1"/>
          <p:nvPr>
            <p:custDataLst>
              <p:tags r:id="rId2"/>
            </p:custDataLst>
          </p:nvPr>
        </p:nvSpPr>
        <p:spPr>
          <a:xfrm>
            <a:off x="8265505" y="2389076"/>
            <a:ext cx="3469695" cy="764680"/>
          </a:xfrm>
          <a:prstGeom prst="rect">
            <a:avLst/>
          </a:prstGeom>
          <a:noFill/>
        </p:spPr>
        <p:txBody>
          <a:bodyPr wrap="square" lIns="0" tIns="0" rIns="0" bIns="0" rtlCol="0" anchor="ctr">
            <a:normAutofit/>
          </a:bodyPr>
          <a:lstStyle/>
          <a:p>
            <a:pPr>
              <a:lnSpc>
                <a:spcPct val="100000"/>
              </a:lnSpc>
            </a:pPr>
            <a:r>
              <a:rPr lang="en-US" altLang="zh-CN" sz="2800" spc="300" dirty="0">
                <a:solidFill>
                  <a:schemeClr val="accent1"/>
                </a:solidFill>
                <a:latin typeface="+mn-ea"/>
                <a:cs typeface="+mn-ea"/>
                <a:sym typeface="+mn-ea"/>
              </a:rPr>
              <a:t>·CNN</a:t>
            </a:r>
            <a:r>
              <a:rPr lang="zh-CN" altLang="en-US" sz="2800" spc="300" dirty="0">
                <a:solidFill>
                  <a:schemeClr val="accent1"/>
                </a:solidFill>
                <a:latin typeface="+mn-ea"/>
                <a:cs typeface="+mn-ea"/>
                <a:sym typeface="+mn-ea"/>
              </a:rPr>
              <a:t>与</a:t>
            </a:r>
            <a:r>
              <a:rPr lang="en-US" altLang="zh-CN" sz="2800" spc="300" dirty="0">
                <a:solidFill>
                  <a:schemeClr val="accent1"/>
                </a:solidFill>
                <a:latin typeface="+mn-ea"/>
                <a:cs typeface="+mn-ea"/>
                <a:sym typeface="+mn-ea"/>
              </a:rPr>
              <a:t>MaxPool</a:t>
            </a:r>
            <a:endParaRPr lang="en-US" altLang="zh-CN" sz="2800" spc="300" dirty="0">
              <a:solidFill>
                <a:schemeClr val="accent1"/>
              </a:solidFill>
              <a:latin typeface="+mn-ea"/>
              <a:cs typeface="+mn-ea"/>
              <a:sym typeface="+mn-ea"/>
            </a:endParaRPr>
          </a:p>
        </p:txBody>
      </p:sp>
      <p:sp>
        <p:nvSpPr>
          <p:cNvPr id="14" name="序号"/>
          <p:cNvSpPr txBox="1"/>
          <p:nvPr>
            <p:custDataLst>
              <p:tags r:id="rId3"/>
            </p:custDataLst>
          </p:nvPr>
        </p:nvSpPr>
        <p:spPr>
          <a:xfrm>
            <a:off x="7452809" y="3661659"/>
            <a:ext cx="652653" cy="499717"/>
          </a:xfrm>
          <a:prstGeom prst="rect">
            <a:avLst/>
          </a:prstGeom>
          <a:noFill/>
        </p:spPr>
        <p:txBody>
          <a:bodyPr wrap="square" lIns="0" tIns="0" rIns="0" bIns="0" rtlCol="0" anchor="ctr" anchorCtr="0">
            <a:normAutofit/>
          </a:bodyPr>
          <a:lstStyle/>
          <a:p>
            <a:pPr algn="r">
              <a:lnSpc>
                <a:spcPct val="100000"/>
              </a:lnSpc>
            </a:pPr>
            <a:endParaRPr lang="en-US" sz="2800" b="1" dirty="0">
              <a:solidFill>
                <a:schemeClr val="accent1"/>
              </a:solidFill>
              <a:latin typeface="+mn-ea"/>
              <a:cs typeface="+mn-ea"/>
              <a:sym typeface="+mn-ea"/>
            </a:endParaRPr>
          </a:p>
        </p:txBody>
      </p:sp>
      <p:sp>
        <p:nvSpPr>
          <p:cNvPr id="15" name="项标题"/>
          <p:cNvSpPr txBox="1"/>
          <p:nvPr>
            <p:custDataLst>
              <p:tags r:id="rId4"/>
            </p:custDataLst>
          </p:nvPr>
        </p:nvSpPr>
        <p:spPr>
          <a:xfrm>
            <a:off x="7305268" y="3219791"/>
            <a:ext cx="3469812" cy="499528"/>
          </a:xfrm>
          <a:prstGeom prst="rect">
            <a:avLst/>
          </a:prstGeom>
          <a:noFill/>
        </p:spPr>
        <p:txBody>
          <a:bodyPr wrap="square" lIns="0" tIns="0" rIns="0" bIns="0" rtlCol="0" anchor="ctr">
            <a:normAutofit/>
          </a:bodyPr>
          <a:lstStyle/>
          <a:p>
            <a:pPr>
              <a:lnSpc>
                <a:spcPct val="100000"/>
              </a:lnSpc>
            </a:pPr>
            <a:r>
              <a:rPr lang="en-US" altLang="zh-CN" sz="2800" spc="300" dirty="0">
                <a:solidFill>
                  <a:schemeClr val="accent1"/>
                </a:solidFill>
                <a:latin typeface="+mn-ea"/>
                <a:cs typeface="+mn-ea"/>
                <a:sym typeface="+mn-ea"/>
              </a:rPr>
              <a:t>·CNN</a:t>
            </a:r>
            <a:r>
              <a:rPr lang="zh-CN" altLang="en-US" sz="2800" spc="300" dirty="0">
                <a:solidFill>
                  <a:schemeClr val="accent1"/>
                </a:solidFill>
                <a:latin typeface="+mn-ea"/>
                <a:cs typeface="+mn-ea"/>
                <a:sym typeface="+mn-ea"/>
              </a:rPr>
              <a:t>几个</a:t>
            </a:r>
            <a:r>
              <a:rPr lang="zh-CN" altLang="en-US" sz="2800" spc="300" dirty="0">
                <a:solidFill>
                  <a:schemeClr val="accent1"/>
                </a:solidFill>
                <a:latin typeface="+mn-ea"/>
                <a:cs typeface="+mn-ea"/>
                <a:sym typeface="+mn-ea"/>
              </a:rPr>
              <a:t>变种</a:t>
            </a:r>
            <a:endParaRPr lang="zh-CN" altLang="en-US" sz="2800" spc="300" dirty="0">
              <a:solidFill>
                <a:schemeClr val="accent1"/>
              </a:solidFill>
              <a:latin typeface="+mn-ea"/>
              <a:cs typeface="+mn-ea"/>
              <a:sym typeface="+mn-ea"/>
            </a:endParaRPr>
          </a:p>
        </p:txBody>
      </p:sp>
      <p:sp>
        <p:nvSpPr>
          <p:cNvPr id="17" name="序号"/>
          <p:cNvSpPr txBox="1"/>
          <p:nvPr>
            <p:custDataLst>
              <p:tags r:id="rId5"/>
            </p:custDataLst>
          </p:nvPr>
        </p:nvSpPr>
        <p:spPr>
          <a:xfrm>
            <a:off x="7452809" y="4613439"/>
            <a:ext cx="652653" cy="499717"/>
          </a:xfrm>
          <a:prstGeom prst="rect">
            <a:avLst/>
          </a:prstGeom>
          <a:noFill/>
        </p:spPr>
        <p:txBody>
          <a:bodyPr wrap="square" lIns="0" tIns="0" rIns="0" bIns="0" rtlCol="0" anchor="ctr" anchorCtr="0">
            <a:normAutofit/>
          </a:bodyPr>
          <a:lstStyle/>
          <a:p>
            <a:pPr algn="r">
              <a:lnSpc>
                <a:spcPct val="100000"/>
              </a:lnSpc>
            </a:pPr>
            <a:endParaRPr lang="en-US" sz="2800" b="1" dirty="0">
              <a:solidFill>
                <a:schemeClr val="accent1"/>
              </a:solidFill>
              <a:latin typeface="+mn-ea"/>
              <a:cs typeface="+mn-ea"/>
              <a:sym typeface="+mn-ea"/>
            </a:endParaRPr>
          </a:p>
        </p:txBody>
      </p:sp>
      <p:sp>
        <p:nvSpPr>
          <p:cNvPr id="18" name="项标题"/>
          <p:cNvSpPr txBox="1"/>
          <p:nvPr>
            <p:custDataLst>
              <p:tags r:id="rId6"/>
            </p:custDataLst>
          </p:nvPr>
        </p:nvSpPr>
        <p:spPr>
          <a:xfrm>
            <a:off x="8310073" y="3720030"/>
            <a:ext cx="3469812" cy="499528"/>
          </a:xfrm>
          <a:prstGeom prst="rect">
            <a:avLst/>
          </a:prstGeom>
          <a:noFill/>
        </p:spPr>
        <p:txBody>
          <a:bodyPr wrap="square" lIns="0" tIns="0" rIns="0" bIns="0" rtlCol="0" anchor="ctr">
            <a:normAutofit/>
          </a:bodyPr>
          <a:lstStyle/>
          <a:p>
            <a:pPr>
              <a:lnSpc>
                <a:spcPct val="100000"/>
              </a:lnSpc>
            </a:pPr>
            <a:r>
              <a:rPr lang="en-US" altLang="zh-CN" sz="2800" spc="300" dirty="0">
                <a:solidFill>
                  <a:schemeClr val="accent1"/>
                </a:solidFill>
                <a:latin typeface="+mn-ea"/>
                <a:cs typeface="+mn-ea"/>
                <a:sym typeface="+mn-ea"/>
              </a:rPr>
              <a:t>·RNN</a:t>
            </a:r>
            <a:endParaRPr lang="en-US" altLang="zh-CN" sz="2800" spc="300" dirty="0">
              <a:solidFill>
                <a:schemeClr val="accent1"/>
              </a:solidFill>
              <a:latin typeface="+mn-ea"/>
              <a:cs typeface="+mn-ea"/>
              <a:sym typeface="+mn-ea"/>
            </a:endParaRPr>
          </a:p>
        </p:txBody>
      </p:sp>
      <p:sp>
        <p:nvSpPr>
          <p:cNvPr id="20" name="序号"/>
          <p:cNvSpPr txBox="1"/>
          <p:nvPr>
            <p:custDataLst>
              <p:tags r:id="rId7"/>
            </p:custDataLst>
          </p:nvPr>
        </p:nvSpPr>
        <p:spPr>
          <a:xfrm>
            <a:off x="7452809" y="5565219"/>
            <a:ext cx="652653" cy="499717"/>
          </a:xfrm>
          <a:prstGeom prst="rect">
            <a:avLst/>
          </a:prstGeom>
          <a:noFill/>
        </p:spPr>
        <p:txBody>
          <a:bodyPr wrap="square" lIns="0" tIns="0" rIns="0" bIns="0" rtlCol="0" anchor="ctr" anchorCtr="0">
            <a:normAutofit/>
          </a:bodyPr>
          <a:lstStyle/>
          <a:p>
            <a:pPr algn="r">
              <a:lnSpc>
                <a:spcPct val="100000"/>
              </a:lnSpc>
            </a:pPr>
            <a:endParaRPr lang="en-US" sz="2800" b="1" dirty="0">
              <a:solidFill>
                <a:schemeClr val="accent1"/>
              </a:solidFill>
              <a:latin typeface="+mn-ea"/>
              <a:cs typeface="+mn-ea"/>
              <a:sym typeface="+mn-ea"/>
            </a:endParaRPr>
          </a:p>
        </p:txBody>
      </p:sp>
      <p:sp>
        <p:nvSpPr>
          <p:cNvPr id="21" name="项标题"/>
          <p:cNvSpPr txBox="1"/>
          <p:nvPr>
            <p:custDataLst>
              <p:tags r:id="rId8"/>
            </p:custDataLst>
          </p:nvPr>
        </p:nvSpPr>
        <p:spPr>
          <a:xfrm>
            <a:off x="7453458" y="4219887"/>
            <a:ext cx="3469812" cy="499528"/>
          </a:xfrm>
          <a:prstGeom prst="rect">
            <a:avLst/>
          </a:prstGeom>
          <a:noFill/>
        </p:spPr>
        <p:txBody>
          <a:bodyPr wrap="square" lIns="0" tIns="0" rIns="0" bIns="0" rtlCol="0" anchor="ctr">
            <a:normAutofit/>
          </a:bodyPr>
          <a:lstStyle/>
          <a:p>
            <a:pPr>
              <a:lnSpc>
                <a:spcPct val="100000"/>
              </a:lnSpc>
            </a:pPr>
            <a:r>
              <a:rPr lang="en-US" altLang="zh-CN" sz="2800" spc="300" dirty="0">
                <a:solidFill>
                  <a:schemeClr val="accent1"/>
                </a:solidFill>
                <a:latin typeface="+mn-ea"/>
                <a:cs typeface="+mn-ea"/>
                <a:sym typeface="+mn-ea"/>
              </a:rPr>
              <a:t>·LSTM</a:t>
            </a:r>
            <a:endParaRPr lang="en-US" altLang="zh-CN" sz="2800" spc="300" dirty="0">
              <a:solidFill>
                <a:schemeClr val="accent1"/>
              </a:solidFill>
              <a:latin typeface="+mn-ea"/>
              <a:cs typeface="+mn-ea"/>
              <a:sym typeface="+mn-ea"/>
            </a:endParaRPr>
          </a:p>
        </p:txBody>
      </p:sp>
      <p:sp>
        <p:nvSpPr>
          <p:cNvPr id="5" name="项标题"/>
          <p:cNvSpPr txBox="1"/>
          <p:nvPr>
            <p:custDataLst>
              <p:tags r:id="rId9"/>
            </p:custDataLst>
          </p:nvPr>
        </p:nvSpPr>
        <p:spPr>
          <a:xfrm>
            <a:off x="7521457" y="1884600"/>
            <a:ext cx="3500873" cy="504000"/>
          </a:xfrm>
          <a:prstGeom prst="rect">
            <a:avLst/>
          </a:prstGeom>
          <a:noFill/>
        </p:spPr>
        <p:txBody>
          <a:bodyPr wrap="square" lIns="0" tIns="0" rIns="0" bIns="0" rtlCol="0" anchor="ctr">
            <a:normAutofit/>
          </a:bodyPr>
          <a:p>
            <a:pPr>
              <a:lnSpc>
                <a:spcPct val="100000"/>
              </a:lnSpc>
            </a:pPr>
            <a:r>
              <a:rPr lang="en-US" altLang="zh-CN" sz="2800" spc="300" dirty="0">
                <a:solidFill>
                  <a:schemeClr val="accent1"/>
                </a:solidFill>
                <a:latin typeface="+mn-ea"/>
                <a:cs typeface="+mn-ea"/>
                <a:sym typeface="+mn-ea"/>
              </a:rPr>
              <a:t>·Pyt</a:t>
            </a:r>
            <a:r>
              <a:rPr lang="en-US" altLang="zh-CN" sz="2800" spc="300" dirty="0">
                <a:solidFill>
                  <a:schemeClr val="accent1"/>
                </a:solidFill>
                <a:latin typeface="+mn-ea"/>
                <a:cs typeface="+mn-ea"/>
                <a:sym typeface="+mn-ea"/>
              </a:rPr>
              <a:t>orch</a:t>
            </a:r>
            <a:r>
              <a:rPr lang="zh-CN" altLang="en-US" sz="2800" spc="300" dirty="0">
                <a:solidFill>
                  <a:schemeClr val="accent1"/>
                </a:solidFill>
                <a:latin typeface="+mn-ea"/>
                <a:cs typeface="+mn-ea"/>
                <a:sym typeface="+mn-ea"/>
              </a:rPr>
              <a:t>基本操作</a:t>
            </a:r>
            <a:endParaRPr lang="zh-CN" altLang="en-US" sz="2800" spc="300" dirty="0">
              <a:solidFill>
                <a:schemeClr val="accent1"/>
              </a:solidFill>
              <a:latin typeface="+mn-ea"/>
              <a:cs typeface="+mn-ea"/>
              <a:sym typeface="+mn-ea"/>
            </a:endParaRPr>
          </a:p>
        </p:txBody>
      </p:sp>
      <p:sp>
        <p:nvSpPr>
          <p:cNvPr id="9" name="项标题"/>
          <p:cNvSpPr txBox="1"/>
          <p:nvPr>
            <p:custDataLst>
              <p:tags r:id="rId10"/>
            </p:custDataLst>
          </p:nvPr>
        </p:nvSpPr>
        <p:spPr>
          <a:xfrm>
            <a:off x="7925435" y="4829810"/>
            <a:ext cx="3500755" cy="921385"/>
          </a:xfrm>
          <a:prstGeom prst="rect">
            <a:avLst/>
          </a:prstGeom>
          <a:noFill/>
        </p:spPr>
        <p:txBody>
          <a:bodyPr wrap="square" lIns="0" tIns="0" rIns="0" bIns="0" rtlCol="0" anchor="ctr">
            <a:normAutofit/>
          </a:bodyPr>
          <a:p>
            <a:pPr>
              <a:lnSpc>
                <a:spcPct val="100000"/>
              </a:lnSpc>
            </a:pPr>
            <a:r>
              <a:rPr lang="en-US" altLang="zh-CN" sz="2800" spc="300" dirty="0">
                <a:solidFill>
                  <a:schemeClr val="accent1"/>
                </a:solidFill>
                <a:latin typeface="+mn-ea"/>
                <a:cs typeface="+mn-ea"/>
                <a:sym typeface="+mn-ea"/>
              </a:rPr>
              <a:t>  ·Attention</a:t>
            </a:r>
            <a:r>
              <a:rPr lang="zh-CN" altLang="en-US" sz="2800" spc="300" dirty="0">
                <a:solidFill>
                  <a:schemeClr val="accent1"/>
                </a:solidFill>
                <a:latin typeface="+mn-ea"/>
                <a:cs typeface="+mn-ea"/>
                <a:sym typeface="+mn-ea"/>
              </a:rPr>
              <a:t>与</a:t>
            </a:r>
            <a:endParaRPr lang="zh-CN" altLang="en-US" sz="2800" spc="300" dirty="0">
              <a:solidFill>
                <a:schemeClr val="accent1"/>
              </a:solidFill>
              <a:latin typeface="+mn-ea"/>
              <a:cs typeface="+mn-ea"/>
              <a:sym typeface="+mn-ea"/>
            </a:endParaRPr>
          </a:p>
          <a:p>
            <a:pPr>
              <a:lnSpc>
                <a:spcPct val="100000"/>
              </a:lnSpc>
            </a:pPr>
            <a:r>
              <a:rPr lang="en-US" altLang="zh-CN" sz="2800" spc="300" dirty="0">
                <a:solidFill>
                  <a:schemeClr val="accent1"/>
                </a:solidFill>
                <a:latin typeface="+mn-ea"/>
                <a:cs typeface="+mn-ea"/>
                <a:sym typeface="+mn-ea"/>
              </a:rPr>
              <a:t>    Transformer</a:t>
            </a:r>
            <a:endParaRPr lang="en-US" altLang="zh-CN" sz="2800" spc="300" dirty="0">
              <a:solidFill>
                <a:schemeClr val="accent1"/>
              </a:solidFill>
              <a:latin typeface="+mn-ea"/>
              <a:cs typeface="+mn-ea"/>
              <a:sym typeface="+mn-ea"/>
            </a:endParaRPr>
          </a:p>
        </p:txBody>
      </p:sp>
    </p:spTree>
    <p:custDataLst>
      <p:tags r:id="rId1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en-US" altLang="zh-CN" dirty="0"/>
              <a:t>Pytorch</a:t>
            </a:r>
            <a:r>
              <a:rPr lang="zh-CN" altLang="en-US" dirty="0"/>
              <a:t>基本操作</a:t>
            </a:r>
            <a:endParaRPr lang="zh-CN" altLang="en-US"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 </a:t>
            </a:r>
            <a:endParaRPr lang="en-US" altLang="zh-CN" dirty="0"/>
          </a:p>
        </p:txBody>
      </p:sp>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361950" y="-218440"/>
            <a:ext cx="10800080" cy="7075805"/>
          </a:xfrm>
        </p:spPr>
        <p:txBody>
          <a:bodyPr>
            <a:normAutofit/>
          </a:bodyPr>
          <a:lstStyle/>
          <a:p>
            <a:endParaRPr lang="zh-CN" altLang="en-US"/>
          </a:p>
          <a:p>
            <a:pPr marL="0" indent="0">
              <a:buNone/>
            </a:pPr>
            <a:r>
              <a:rPr lang="zh-CN" altLang="en-US"/>
              <a:t>PyTorch 是一个深度学习框架，主要用于构建和训练神经网络模型，特别是在计算机视觉和自然语言处理领域。</a:t>
            </a:r>
            <a:endParaRPr lang="zh-CN" altLang="en-US"/>
          </a:p>
          <a:p>
            <a:pPr marL="0" indent="0">
              <a:buNone/>
            </a:pPr>
            <a:r>
              <a:rPr lang="zh-CN" altLang="en-US"/>
              <a:t>常见</a:t>
            </a:r>
            <a:r>
              <a:rPr lang="en-US" altLang="zh-CN"/>
              <a:t>API</a:t>
            </a:r>
            <a:r>
              <a:rPr lang="zh-CN" altLang="en-US"/>
              <a:t>：</a:t>
            </a:r>
            <a:endParaRPr lang="zh-CN" altLang="en-US"/>
          </a:p>
          <a:p>
            <a:pPr marL="0" indent="0">
              <a:buNone/>
            </a:pPr>
            <a:r>
              <a:rPr lang="zh-CN" altLang="en-US"/>
              <a:t>DataLoader 是 PyTorch 数据加载工具，用于从数据集中批量加载数据，处理复杂的数据预处理操作。</a:t>
            </a:r>
            <a:endParaRPr lang="zh-CN" altLang="en-US"/>
          </a:p>
          <a:p>
            <a:pPr marL="0" indent="0">
              <a:buNone/>
            </a:pPr>
            <a:r>
              <a:rPr lang="zh-CN" altLang="en-US"/>
              <a:t>Compose 是 torchvision.transforms 中的一个工具，用于将多个数据转换操作组合成一个。通常用于图像数据的预处理，如缩放、裁剪、归一化等。</a:t>
            </a:r>
            <a:endParaRPr lang="zh-CN" altLang="en-US"/>
          </a:p>
          <a:p>
            <a:pPr marL="0" indent="0">
              <a:buNone/>
            </a:pPr>
            <a:r>
              <a:rPr lang="zh-CN" altLang="en-US"/>
              <a:t>backward 是 PyTorch 中的一个方法，用于计算张量的梯度。通过在计算图上执行反向传播算法，backward 方法计算损失相对于模型参数的梯度。</a:t>
            </a:r>
            <a:endParaRPr lang="zh-CN" altLang="en-US"/>
          </a:p>
          <a:p>
            <a:pPr marL="0" indent="0">
              <a:buNone/>
            </a:pPr>
            <a:r>
              <a:rPr lang="zh-CN" altLang="en-US"/>
              <a:t>Sequential 是一个容器，用于按顺序定义模型的各个层。</a:t>
            </a:r>
            <a:endParaRPr lang="zh-CN" altLang="en-US"/>
          </a:p>
        </p:txBody>
      </p:sp>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361950" y="-218440"/>
            <a:ext cx="10800080" cy="7075805"/>
          </a:xfrm>
        </p:spPr>
        <p:txBody>
          <a:bodyPr>
            <a:normAutofit/>
          </a:bodyPr>
          <a:lstStyle/>
          <a:p>
            <a:endParaRPr lang="zh-CN" altLang="en-US"/>
          </a:p>
          <a:p>
            <a:pPr marL="0" indent="0">
              <a:buNone/>
            </a:pPr>
            <a:r>
              <a:rPr lang="zh-CN" altLang="en-US"/>
              <a:t>nn.CrossEntropyLoss 是 PyTorch 中用于多分类任务的损失函数。它结合了 nn.LogSoftmax 和 nn.NLLLoss，适用于分类问题</a:t>
            </a:r>
            <a:endParaRPr lang="zh-CN" altLang="en-US"/>
          </a:p>
          <a:p>
            <a:pPr marL="0" indent="0">
              <a:buNone/>
            </a:pPr>
            <a:r>
              <a:rPr lang="zh-CN" altLang="en-US"/>
              <a:t>PyTorch 提供了多个优化器optim，通过更新模型参数来最小化损失函数。常用的优化器有 SGD、Adam 等。</a:t>
            </a:r>
            <a:endParaRPr lang="zh-CN" altLang="en-US"/>
          </a:p>
          <a:p>
            <a:pPr marL="0" indent="0">
              <a:buNone/>
            </a:pPr>
            <a:r>
              <a:rPr lang="zh-CN" altLang="en-US"/>
              <a:t>StepLR 是 PyTorch 提供的学习率调度器。它在训练过程中按一定步长衰减学习率。</a:t>
            </a:r>
            <a:endParaRPr lang="zh-CN" altLang="en-US"/>
          </a:p>
          <a:p>
            <a:pPr marL="0" indent="0">
              <a:buNone/>
            </a:pPr>
            <a:endParaRPr lang="zh-CN" altLang="en-US"/>
          </a:p>
        </p:txBody>
      </p:sp>
    </p:spTree>
    <p:custDataLst>
      <p:tags r:id="rId3"/>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en-US" altLang="zh-CN" dirty="0"/>
              <a:t>CNN</a:t>
            </a:r>
            <a:r>
              <a:rPr lang="zh-CN" altLang="en-US" dirty="0"/>
              <a:t>与</a:t>
            </a:r>
            <a:r>
              <a:rPr lang="en-US" altLang="zh-CN" dirty="0"/>
              <a:t>MaxPool</a:t>
            </a:r>
            <a:endParaRPr lang="en-US" altLang="zh-CN"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 </a:t>
            </a:r>
            <a:endParaRPr lang="en-US" altLang="zh-CN" dirty="0"/>
          </a:p>
        </p:txBody>
      </p:sp>
    </p:spTree>
    <p:custDataLst>
      <p:tags r:id="rId3"/>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p:txBody>
          <a:bodyPr>
            <a:normAutofit fontScale="70000"/>
          </a:bodyPr>
          <a:lstStyle/>
          <a:p>
            <a:r>
              <a:rPr lang="zh-CN" altLang="en-US"/>
              <a:t>卷积操作主要有特征提取、降低参数数量、在不同的尺度和不同的层次上对图像进行分析和处理</a:t>
            </a:r>
            <a:r>
              <a:rPr lang="zh-CN" altLang="en-US"/>
              <a:t>等作用。</a:t>
            </a:r>
            <a:endParaRPr lang="zh-CN" altLang="en-US"/>
          </a:p>
          <a:p>
            <a:r>
              <a:rPr lang="zh-CN" altLang="en-US"/>
              <a:t>CNN主要由三种类型的层构成：</a:t>
            </a:r>
            <a:endParaRPr lang="zh-CN" altLang="en-US"/>
          </a:p>
          <a:p>
            <a:r>
              <a:rPr lang="zh-CN" altLang="en-US"/>
              <a:t>卷积层：这是CNN的核心，用于从输入图像中提取特征。每个卷积层包含多个卷积核（或滤波器），这些滤波器在图像的高度和宽度上滑动，通过计算滤波器与图像局部区域的点乘来创建特征图（feature map）。这一过程能捕捉到如边缘、颜色、纹理等信息。</a:t>
            </a:r>
            <a:endParaRPr lang="zh-CN" altLang="en-US"/>
          </a:p>
          <a:p>
            <a:r>
              <a:rPr lang="zh-CN" altLang="en-US"/>
              <a:t>池化层（Pooling Layer）：也称为下采样层，它的功能是逐渐减小特征图的空间尺寸，从而减少数据的参数量和计算复杂度，并在一定程度上控制过拟合。最常用的池化操作是最大池化，它提取覆盖区域的最大值。</a:t>
            </a:r>
            <a:endParaRPr lang="zh-CN" altLang="en-US"/>
          </a:p>
          <a:p>
            <a:r>
              <a:rPr lang="zh-CN" altLang="en-US"/>
              <a:t>全连接层（Fully Connected Layer）：在卷积和池化层提取并组合特征后，全连接层用于基于这些特征进行最终的分类。在全连接层，网络将前一层的输出特征映射到最终的输出类别上。通过调整网络的各种参数来优化最终的输出结果</a:t>
            </a:r>
            <a:endParaRPr lang="zh-CN" altLang="en-US"/>
          </a:p>
          <a:p>
            <a:endParaRPr lang="zh-CN" altLang="en-US"/>
          </a:p>
          <a:p>
            <a:pPr marL="0" indent="0">
              <a:buNone/>
            </a:pPr>
            <a:endParaRPr lang="zh-CN" altLang="en-US"/>
          </a:p>
        </p:txBody>
      </p:sp>
    </p:spTree>
    <p:custDataLst>
      <p:tags r:id="rId3"/>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638810" y="228599"/>
            <a:ext cx="10800000" cy="4873625"/>
          </a:xfrm>
        </p:spPr>
        <p:txBody>
          <a:bodyPr/>
          <a:lstStyle/>
          <a:p>
            <a:r>
              <a:rPr lang="en-US" altLang="zh-CN"/>
              <a:t>卷积或池化后的矩阵尺寸大小计算公式：</a:t>
            </a:r>
            <a:endParaRPr lang="en-US" altLang="zh-CN"/>
          </a:p>
          <a:p>
            <a:endParaRPr lang="en-US" altLang="zh-CN"/>
          </a:p>
          <a:p>
            <a:r>
              <a:rPr lang="en-US" altLang="zh-CN"/>
              <a:t>N = (W − F + 2P ) / S + 1</a:t>
            </a:r>
            <a:endParaRPr lang="en-US" altLang="zh-CN"/>
          </a:p>
          <a:p>
            <a:endParaRPr lang="en-US" altLang="zh-CN"/>
          </a:p>
          <a:p>
            <a:r>
              <a:rPr lang="en-US" altLang="zh-CN"/>
              <a:t>其中W是输入图片大小，F是卷积核或池化核的大小， P是padding的像素个数 ，S是步距</a:t>
            </a:r>
            <a:endParaRPr lang="en-US" altLang="zh-CN"/>
          </a:p>
        </p:txBody>
      </p:sp>
      <p:pic>
        <p:nvPicPr>
          <p:cNvPr id="4" name="图片 3"/>
          <p:cNvPicPr>
            <a:picLocks noChangeAspect="1"/>
          </p:cNvPicPr>
          <p:nvPr/>
        </p:nvPicPr>
        <p:blipFill>
          <a:blip r:embed="rId3"/>
          <a:stretch>
            <a:fillRect/>
          </a:stretch>
        </p:blipFill>
        <p:spPr>
          <a:xfrm>
            <a:off x="347980" y="3721735"/>
            <a:ext cx="10440670" cy="2907665"/>
          </a:xfrm>
          <a:prstGeom prst="rect">
            <a:avLst/>
          </a:prstGeom>
        </p:spPr>
      </p:pic>
    </p:spTree>
    <p:custDataLst>
      <p:tags r:id="rId4"/>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en-US" altLang="zh-CN" dirty="0"/>
              <a:t>CNN</a:t>
            </a:r>
            <a:r>
              <a:rPr lang="zh-CN" altLang="en-US" dirty="0"/>
              <a:t>变种</a:t>
            </a:r>
            <a:endParaRPr lang="zh-CN" altLang="en-US"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 </a:t>
            </a:r>
            <a:endParaRPr lang="en-US" altLang="zh-CN" dirty="0"/>
          </a:p>
        </p:txBody>
      </p:sp>
    </p:spTree>
    <p:custDataLst>
      <p:tags r:id="rId3"/>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4" name="内容占位符 3"/>
          <p:cNvSpPr/>
          <p:nvPr>
            <p:ph idx="1"/>
          </p:nvPr>
        </p:nvSpPr>
        <p:spPr/>
        <p:txBody>
          <a:bodyPr/>
          <a:p>
            <a:r>
              <a:rPr lang="zh-CN" altLang="en-US"/>
              <a:t>LeNet 是 1998 年提出的一种卷积神经网络（Convolutional Neural Network, CNN）架构，主要用于手写数字识别任务。它被认为是现代深度学习和卷积神经网络的</a:t>
            </a:r>
            <a:r>
              <a:rPr lang="zh-CN" altLang="en-US"/>
              <a:t>基础。</a:t>
            </a:r>
            <a:endParaRPr lang="zh-CN" altLang="en-US"/>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a:t>
            </a:r>
            <a:r>
              <a:rPr lang="en-US" altLang="zh-CN"/>
              <a:t>1</a:t>
            </a:r>
            <a:r>
              <a:rPr lang="zh-CN" altLang="en-US"/>
              <a:t>卷积核的</a:t>
            </a:r>
            <a:r>
              <a:rPr lang="zh-CN" altLang="en-US"/>
              <a:t>妙用</a:t>
            </a:r>
            <a:endParaRPr lang="zh-CN" altLang="en-US"/>
          </a:p>
        </p:txBody>
      </p:sp>
      <p:sp>
        <p:nvSpPr>
          <p:cNvPr id="3" name="内容占位符 2"/>
          <p:cNvSpPr>
            <a:spLocks noGrp="1"/>
          </p:cNvSpPr>
          <p:nvPr>
            <p:ph idx="1"/>
          </p:nvPr>
        </p:nvSpPr>
        <p:spPr/>
        <p:txBody>
          <a:bodyPr/>
          <a:p>
            <a:r>
              <a:rPr lang="zh-CN" altLang="en-US" sz="1800"/>
              <a:t>这种类型的卷积核不仅能够起到模型降维的作用，还可以起到升维的作用（通过增删通道数即卷积核个数），在ResNet的残差结构中，便是应用了这种形式，来使通道数和大小达到一致，以实现相加的操作，以获得以前网络结构中留存的信息（类似于LSTM）。</a:t>
            </a:r>
            <a:endParaRPr lang="zh-CN" altLang="en-US" sz="1800"/>
          </a:p>
        </p:txBody>
      </p:sp>
      <p:pic>
        <p:nvPicPr>
          <p:cNvPr id="4" name="图片 3" descr="202407131509319"/>
          <p:cNvPicPr>
            <a:picLocks noChangeAspect="1"/>
          </p:cNvPicPr>
          <p:nvPr/>
        </p:nvPicPr>
        <p:blipFill>
          <a:blip r:embed="rId1"/>
          <a:stretch>
            <a:fillRect/>
          </a:stretch>
        </p:blipFill>
        <p:spPr>
          <a:xfrm>
            <a:off x="838200" y="2896235"/>
            <a:ext cx="6569710" cy="2957195"/>
          </a:xfrm>
          <a:prstGeom prst="rect">
            <a:avLst/>
          </a:prstGeom>
        </p:spPr>
      </p:pic>
      <p:sp>
        <p:nvSpPr>
          <p:cNvPr id="5" name="文本框 4"/>
          <p:cNvSpPr txBox="1"/>
          <p:nvPr/>
        </p:nvSpPr>
        <p:spPr>
          <a:xfrm>
            <a:off x="7970520" y="4240530"/>
            <a:ext cx="3015615" cy="368300"/>
          </a:xfrm>
          <a:prstGeom prst="rect">
            <a:avLst/>
          </a:prstGeom>
          <a:noFill/>
        </p:spPr>
        <p:txBody>
          <a:bodyPr wrap="square" rtlCol="0">
            <a:spAutoFit/>
          </a:bodyPr>
          <a:p>
            <a:r>
              <a:rPr lang="zh-CN" altLang="en-US"/>
              <a:t>那我们为什么要留存</a:t>
            </a:r>
            <a:r>
              <a:rPr lang="zh-CN" altLang="en-US"/>
              <a:t>信息呢？</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695960" y="1301750"/>
            <a:ext cx="8547100" cy="4450080"/>
          </a:xfrm>
        </p:spPr>
        <p:txBody>
          <a:bodyPr>
            <a:normAutofit/>
          </a:bodyPr>
          <a:lstStyle/>
          <a:p>
            <a:r>
              <a:rPr lang="en-US" altLang="zh-CN"/>
              <a:t> AlexNet</a:t>
            </a:r>
            <a:endParaRPr lang="en-US" altLang="zh-CN"/>
          </a:p>
          <a:p>
            <a:r>
              <a:rPr lang="en-US" altLang="zh-CN"/>
              <a:t>该网</a:t>
            </a:r>
            <a:r>
              <a:rPr lang="zh-CN" altLang="en-US"/>
              <a:t>络</a:t>
            </a:r>
            <a:r>
              <a:rPr lang="en-US" altLang="zh-CN"/>
              <a:t>的亮点：</a:t>
            </a:r>
            <a:endParaRPr lang="en-US" altLang="zh-CN"/>
          </a:p>
          <a:p>
            <a:r>
              <a:rPr lang="en-US" altLang="zh-CN"/>
              <a:t>（1）首次利用 GPU 进行网络加速训练。</a:t>
            </a:r>
            <a:endParaRPr lang="en-US" altLang="zh-CN"/>
          </a:p>
          <a:p>
            <a:r>
              <a:rPr lang="en-US" altLang="zh-CN"/>
              <a:t>（2）使用了ReLU激活函数，而不是 Sigmoid 激活函数以及 Tanh 激活函数</a:t>
            </a:r>
            <a:endParaRPr lang="en-US" altLang="zh-CN"/>
          </a:p>
          <a:p>
            <a:r>
              <a:rPr lang="en-US" altLang="zh-CN"/>
              <a:t>（3）使用了LRN局部响应归一化。</a:t>
            </a:r>
            <a:endParaRPr lang="en-US" altLang="zh-CN"/>
          </a:p>
          <a:p>
            <a:r>
              <a:rPr lang="en-US" altLang="zh-CN"/>
              <a:t>（4）在全连接层的前两层中使用了Dropout方法按一定比例随机失活神经元，减少过拟合。</a:t>
            </a:r>
            <a:endParaRPr lang="en-US" altLang="zh-CN"/>
          </a:p>
        </p:txBody>
      </p:sp>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547370" y="490855"/>
            <a:ext cx="8547100" cy="3096260"/>
          </a:xfrm>
        </p:spPr>
        <p:txBody>
          <a:bodyPr>
            <a:normAutofit lnSpcReduction="10000"/>
          </a:bodyPr>
          <a:lstStyle/>
          <a:p>
            <a:r>
              <a:rPr lang="en-US" altLang="zh-CN"/>
              <a:t> VGGNet</a:t>
            </a:r>
            <a:endParaRPr lang="en-US" altLang="zh-CN"/>
          </a:p>
          <a:p>
            <a:r>
              <a:rPr lang="en-US" altLang="zh-CN"/>
              <a:t>亮点： 通过堆叠多个</a:t>
            </a:r>
            <a:r>
              <a:rPr lang="zh-CN" altLang="en-US"/>
              <a:t>小尺度</a:t>
            </a:r>
            <a:r>
              <a:rPr lang="en-US" altLang="zh-CN"/>
              <a:t>的卷积层来替代大尺度卷积层（在拥有相同感受野的前提下能够减少所需参数）。</a:t>
            </a:r>
            <a:endParaRPr lang="en-US" altLang="zh-CN"/>
          </a:p>
          <a:p>
            <a:pPr marL="0" indent="0">
              <a:buNone/>
            </a:pPr>
            <a:r>
              <a:rPr lang="zh-CN" altLang="en-US"/>
              <a:t>例如</a:t>
            </a:r>
            <a:r>
              <a:rPr lang="en-US" altLang="zh-CN"/>
              <a:t>通过堆叠两层3x3的卷积层替代一层5x5的卷积层，堆叠三层3x3的卷积层替代一层7x7的卷积层。</a:t>
            </a:r>
            <a:r>
              <a:rPr lang="zh-CN" altLang="en-US"/>
              <a:t>减小参数数量的同时感受野不变，</a:t>
            </a:r>
            <a:r>
              <a:rPr lang="zh-CN" altLang="en-US"/>
              <a:t>减小了计算量</a:t>
            </a:r>
            <a:endParaRPr lang="zh-CN" altLang="en-US"/>
          </a:p>
        </p:txBody>
      </p:sp>
    </p:spTree>
    <p:custDataLst>
      <p:tags r:id="rId3"/>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547370" y="490855"/>
            <a:ext cx="8784590" cy="3782695"/>
          </a:xfrm>
        </p:spPr>
        <p:txBody>
          <a:bodyPr>
            <a:normAutofit fontScale="90000"/>
          </a:bodyPr>
          <a:lstStyle/>
          <a:p>
            <a:r>
              <a:rPr lang="en-US" altLang="zh-CN"/>
              <a:t>GoogleNet</a:t>
            </a:r>
            <a:endParaRPr lang="en-US" altLang="zh-CN"/>
          </a:p>
          <a:p>
            <a:r>
              <a:rPr lang="en-US" altLang="zh-CN"/>
              <a:t>亮点：</a:t>
            </a:r>
            <a:endParaRPr lang="en-US" altLang="zh-CN"/>
          </a:p>
          <a:p>
            <a:r>
              <a:rPr lang="en-US" altLang="zh-CN"/>
              <a:t>（1）引入了Inception结构（融合不同尺度的特征信息）</a:t>
            </a:r>
            <a:endParaRPr lang="en-US" altLang="zh-CN"/>
          </a:p>
          <a:p>
            <a:r>
              <a:rPr lang="en-US" altLang="zh-CN"/>
              <a:t>（2）使用1x1的卷积核进行降维以及映射处理</a:t>
            </a:r>
            <a:endParaRPr lang="en-US" altLang="zh-CN"/>
          </a:p>
          <a:p>
            <a:r>
              <a:rPr lang="en-US" altLang="zh-CN"/>
              <a:t>（3）添加两个辅助分类器帮助训练</a:t>
            </a:r>
            <a:endParaRPr lang="en-US" altLang="zh-CN"/>
          </a:p>
          <a:p>
            <a:r>
              <a:rPr lang="en-US" altLang="zh-CN"/>
              <a:t>（4）丢弃全连接层，使用平均池化层（大大减少模型参数，除去两个辅助分类器，网络大小只有vgg的1/20）。</a:t>
            </a:r>
            <a:endParaRPr lang="en-US" altLang="zh-CN"/>
          </a:p>
        </p:txBody>
      </p:sp>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547370" y="490855"/>
            <a:ext cx="8547100" cy="3096260"/>
          </a:xfrm>
        </p:spPr>
        <p:txBody>
          <a:bodyPr>
            <a:normAutofit/>
          </a:bodyPr>
          <a:lstStyle/>
          <a:p>
            <a:r>
              <a:rPr lang="en-US" altLang="zh-CN"/>
              <a:t>。</a:t>
            </a:r>
            <a:endParaRPr lang="en-US" altLang="zh-CN"/>
          </a:p>
        </p:txBody>
      </p:sp>
      <p:sp>
        <p:nvSpPr>
          <p:cNvPr id="6" name="文本框 5"/>
          <p:cNvSpPr txBox="1"/>
          <p:nvPr/>
        </p:nvSpPr>
        <p:spPr>
          <a:xfrm>
            <a:off x="1013460" y="50165"/>
            <a:ext cx="10165715" cy="3237865"/>
          </a:xfrm>
          <a:prstGeom prst="rect">
            <a:avLst/>
          </a:prstGeom>
          <a:noFill/>
        </p:spPr>
        <p:txBody>
          <a:bodyPr wrap="square" rtlCol="0" anchor="t">
            <a:noAutofit/>
          </a:bodyPr>
          <a:p>
            <a:r>
              <a:rPr lang="en-US" altLang="zh-CN" sz="2400">
                <a:sym typeface="+mn-ea"/>
              </a:rPr>
              <a:t>ResNet </a:t>
            </a:r>
            <a:endParaRPr lang="en-US" altLang="zh-CN" sz="2400">
              <a:sym typeface="+mn-ea"/>
            </a:endParaRPr>
          </a:p>
          <a:p>
            <a:r>
              <a:rPr lang="en-US" altLang="zh-CN" sz="2400">
                <a:sym typeface="+mn-ea"/>
              </a:rPr>
              <a:t>ResNet在网络中使用BN（Batch Normalization）层能够解决梯度消失或者梯度爆炸问题。</a:t>
            </a:r>
            <a:endParaRPr lang="en-US" altLang="zh-CN" sz="2400">
              <a:sym typeface="+mn-ea"/>
            </a:endParaRPr>
          </a:p>
          <a:p>
            <a:r>
              <a:rPr lang="en-US" altLang="zh-CN" sz="2400">
                <a:sym typeface="+mn-ea"/>
              </a:rPr>
              <a:t>提出了residual结构（残差结构）来减轻退化问题</a:t>
            </a:r>
            <a:r>
              <a:rPr lang="zh-CN" altLang="en-US" sz="2400">
                <a:sym typeface="+mn-ea"/>
              </a:rPr>
              <a:t>，ResNet通过堆叠多个残差模块来构建深层网络，</a:t>
            </a:r>
            <a:endParaRPr lang="zh-CN" altLang="en-US" sz="2400">
              <a:sym typeface="+mn-ea"/>
            </a:endParaRPr>
          </a:p>
        </p:txBody>
      </p:sp>
      <p:sp>
        <p:nvSpPr>
          <p:cNvPr id="4" name="文本框 3"/>
          <p:cNvSpPr txBox="1"/>
          <p:nvPr/>
        </p:nvSpPr>
        <p:spPr>
          <a:xfrm>
            <a:off x="1161415" y="2367280"/>
            <a:ext cx="6096000" cy="3432175"/>
          </a:xfrm>
          <a:prstGeom prst="rect">
            <a:avLst/>
          </a:prstGeom>
          <a:noFill/>
        </p:spPr>
        <p:txBody>
          <a:bodyPr wrap="square" rtlCol="0" anchor="t">
            <a:noAutofit/>
          </a:bodyPr>
          <a:p>
            <a:r>
              <a:rPr lang="zh-CN" altLang="en-US"/>
              <a:t>输入</a:t>
            </a:r>
            <a:endParaRPr lang="zh-CN" altLang="en-US"/>
          </a:p>
          <a:p>
            <a:r>
              <a:rPr lang="zh-CN" altLang="en-US"/>
              <a:t>  ↓</a:t>
            </a:r>
            <a:endParaRPr lang="zh-CN" altLang="en-US"/>
          </a:p>
          <a:p>
            <a:r>
              <a:rPr lang="zh-CN" altLang="en-US"/>
              <a:t>卷积层 → BN → ReLU</a:t>
            </a:r>
            <a:endParaRPr lang="zh-CN" altLang="en-US"/>
          </a:p>
          <a:p>
            <a:r>
              <a:rPr lang="zh-CN" altLang="en-US"/>
              <a:t>  ↓</a:t>
            </a:r>
            <a:endParaRPr lang="zh-CN" altLang="en-US"/>
          </a:p>
          <a:p>
            <a:r>
              <a:rPr lang="zh-CN" altLang="en-US"/>
              <a:t>卷积层 → BN</a:t>
            </a:r>
            <a:endParaRPr lang="zh-CN" altLang="en-US"/>
          </a:p>
          <a:p>
            <a:r>
              <a:rPr lang="zh-CN" altLang="en-US"/>
              <a:t>  ↓</a:t>
            </a:r>
            <a:endParaRPr lang="zh-CN" altLang="en-US"/>
          </a:p>
          <a:p>
            <a:r>
              <a:rPr lang="zh-CN" altLang="en-US"/>
              <a:t>连接</a:t>
            </a:r>
            <a:endParaRPr lang="zh-CN" altLang="en-US"/>
          </a:p>
          <a:p>
            <a:r>
              <a:rPr lang="zh-CN" altLang="en-US"/>
              <a:t>  ↓</a:t>
            </a:r>
            <a:endParaRPr lang="zh-CN" altLang="en-US"/>
          </a:p>
          <a:p>
            <a:r>
              <a:rPr lang="zh-CN" altLang="en-US"/>
              <a:t>ReLU</a:t>
            </a:r>
            <a:endParaRPr lang="zh-CN" altLang="en-US"/>
          </a:p>
          <a:p>
            <a:r>
              <a:rPr lang="zh-CN" altLang="en-US"/>
              <a:t>  ↓</a:t>
            </a:r>
            <a:endParaRPr lang="zh-CN" altLang="en-US"/>
          </a:p>
          <a:p>
            <a:r>
              <a:rPr lang="zh-CN" altLang="en-US"/>
              <a:t>输出</a:t>
            </a:r>
            <a:endParaRPr lang="zh-CN" altLang="en-US"/>
          </a:p>
        </p:txBody>
      </p:sp>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en-US" altLang="zh-CN" dirty="0"/>
              <a:t>RNN</a:t>
            </a:r>
            <a:endParaRPr lang="en-US" altLang="zh-CN"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 </a:t>
            </a:r>
            <a:endParaRPr lang="en-US" altLang="zh-CN" dirty="0"/>
          </a:p>
        </p:txBody>
      </p:sp>
    </p:spTree>
    <p:custDataLst>
      <p:tags r:id="rId3"/>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547370" y="490855"/>
            <a:ext cx="8547100" cy="3096260"/>
          </a:xfrm>
        </p:spPr>
        <p:txBody>
          <a:bodyPr>
            <a:normAutofit/>
          </a:bodyPr>
          <a:lstStyle/>
          <a:p>
            <a:r>
              <a:rPr lang="en-US" altLang="zh-CN"/>
              <a:t>。</a:t>
            </a:r>
            <a:endParaRPr lang="en-US" altLang="zh-CN"/>
          </a:p>
        </p:txBody>
      </p:sp>
      <p:sp>
        <p:nvSpPr>
          <p:cNvPr id="6" name="文本框 5"/>
          <p:cNvSpPr txBox="1"/>
          <p:nvPr/>
        </p:nvSpPr>
        <p:spPr>
          <a:xfrm>
            <a:off x="1329690" y="314325"/>
            <a:ext cx="9606280" cy="1783715"/>
          </a:xfrm>
          <a:prstGeom prst="rect">
            <a:avLst/>
          </a:prstGeom>
          <a:noFill/>
        </p:spPr>
        <p:txBody>
          <a:bodyPr wrap="square" rtlCol="0" anchor="t">
            <a:noAutofit/>
          </a:bodyPr>
          <a:p>
            <a:r>
              <a:rPr lang="en-US" altLang="zh-CN">
                <a:sym typeface="+mn-ea"/>
              </a:rPr>
              <a:t>循环神经网络（RNN）是一种专为处理序列数据而设计的神经网络架构。与传统的前馈神经网络不同，RNN可以处理输入数据的时间动态性，使其在语言模型、时间序列分析、自然语言处理等领域中非常有效。RNN的核心特点是它在模型中使用循环，这使得信息可以在序列的时间步之间传递。</a:t>
            </a:r>
            <a:endParaRPr lang="en-US" altLang="zh-CN">
              <a:sym typeface="+mn-ea"/>
            </a:endParaRPr>
          </a:p>
        </p:txBody>
      </p:sp>
      <p:pic>
        <p:nvPicPr>
          <p:cNvPr id="4" name="图片 3"/>
          <p:cNvPicPr>
            <a:picLocks noChangeAspect="1"/>
          </p:cNvPicPr>
          <p:nvPr/>
        </p:nvPicPr>
        <p:blipFill>
          <a:blip r:embed="rId3"/>
          <a:stretch>
            <a:fillRect/>
          </a:stretch>
        </p:blipFill>
        <p:spPr>
          <a:xfrm>
            <a:off x="934085" y="2150745"/>
            <a:ext cx="6895465" cy="4453255"/>
          </a:xfrm>
          <a:prstGeom prst="rect">
            <a:avLst/>
          </a:prstGeom>
        </p:spPr>
      </p:pic>
    </p:spTree>
    <p:custDataLst>
      <p:tags r:id="rId4"/>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547370" y="490855"/>
            <a:ext cx="8547100" cy="3096260"/>
          </a:xfrm>
        </p:spPr>
        <p:txBody>
          <a:bodyPr>
            <a:normAutofit/>
          </a:bodyPr>
          <a:lstStyle/>
          <a:p>
            <a:r>
              <a:rPr lang="en-US" altLang="zh-CN"/>
              <a:t>。</a:t>
            </a:r>
            <a:endParaRPr lang="en-US" altLang="zh-CN"/>
          </a:p>
        </p:txBody>
      </p:sp>
      <p:sp>
        <p:nvSpPr>
          <p:cNvPr id="6" name="文本框 5"/>
          <p:cNvSpPr txBox="1"/>
          <p:nvPr/>
        </p:nvSpPr>
        <p:spPr>
          <a:xfrm>
            <a:off x="1329690" y="314325"/>
            <a:ext cx="9606280" cy="1783715"/>
          </a:xfrm>
          <a:prstGeom prst="rect">
            <a:avLst/>
          </a:prstGeom>
          <a:noFill/>
        </p:spPr>
        <p:txBody>
          <a:bodyPr wrap="square" rtlCol="0" anchor="t">
            <a:noAutofit/>
          </a:bodyPr>
          <a:p>
            <a:endParaRPr lang="en-US" altLang="zh-CN">
              <a:sym typeface="+mn-ea"/>
            </a:endParaRPr>
          </a:p>
        </p:txBody>
      </p:sp>
      <p:pic>
        <p:nvPicPr>
          <p:cNvPr id="5" name="图片 4"/>
          <p:cNvPicPr>
            <a:picLocks noChangeAspect="1"/>
          </p:cNvPicPr>
          <p:nvPr/>
        </p:nvPicPr>
        <p:blipFill>
          <a:blip r:embed="rId3"/>
          <a:stretch>
            <a:fillRect/>
          </a:stretch>
        </p:blipFill>
        <p:spPr>
          <a:xfrm>
            <a:off x="1329690" y="0"/>
            <a:ext cx="8302625" cy="1885950"/>
          </a:xfrm>
          <a:prstGeom prst="rect">
            <a:avLst/>
          </a:prstGeom>
        </p:spPr>
      </p:pic>
      <p:sp>
        <p:nvSpPr>
          <p:cNvPr id="7" name="文本框 6"/>
          <p:cNvSpPr txBox="1"/>
          <p:nvPr/>
        </p:nvSpPr>
        <p:spPr>
          <a:xfrm>
            <a:off x="1022350" y="2203450"/>
            <a:ext cx="8260080" cy="1167765"/>
          </a:xfrm>
          <a:prstGeom prst="rect">
            <a:avLst/>
          </a:prstGeom>
        </p:spPr>
        <p:txBody>
          <a:bodyPr wrap="square">
            <a:noAutofit/>
          </a:bodyPr>
          <a:p>
            <a:pPr marL="0" indent="0"/>
            <a:r>
              <a:rPr lang="zh-CN" altLang="en-US" sz="1600" b="1" i="1" u="sng">
                <a:solidFill>
                  <a:srgbClr val="ABB2BF"/>
                </a:solidFill>
                <a:latin typeface="汉仪文黑-55简" panose="00020600040101010101" charset="-122"/>
                <a:ea typeface="汉仪文黑-55简" panose="00020600040101010101" charset="-122"/>
                <a:cs typeface="汉仪文黑-55简" panose="00020600040101010101" charset="-122"/>
              </a:rPr>
              <a:t>双向</a:t>
            </a:r>
            <a:r>
              <a:rPr lang="en-US" altLang="zh-CN" sz="1600" b="1" i="1" u="sng">
                <a:solidFill>
                  <a:srgbClr val="ABB2BF"/>
                </a:solidFill>
                <a:latin typeface="汉仪文黑-55简" panose="00020600040101010101" charset="-122"/>
                <a:ea typeface="汉仪文黑-55简" panose="00020600040101010101" charset="-122"/>
                <a:cs typeface="汉仪文黑-55简" panose="00020600040101010101" charset="-122"/>
              </a:rPr>
              <a:t>RNN</a:t>
            </a:r>
            <a:r>
              <a:rPr lang="zh-CN" altLang="en-US" sz="1600" b="1" i="1" u="sng">
                <a:solidFill>
                  <a:srgbClr val="ABB2BF"/>
                </a:solidFill>
                <a:latin typeface="汉仪文黑-55简" panose="00020600040101010101" charset="-122"/>
                <a:ea typeface="汉仪文黑-55简" panose="00020600040101010101" charset="-122"/>
                <a:cs typeface="汉仪文黑-55简" panose="00020600040101010101" charset="-122"/>
              </a:rPr>
              <a:t>每个</a:t>
            </a:r>
            <a:r>
              <a:rPr lang="en-US" altLang="zh-CN" sz="1600" b="1" i="1" u="sng">
                <a:solidFill>
                  <a:srgbClr val="ABB2BF"/>
                </a:solidFill>
                <a:latin typeface="汉仪文黑-55简" panose="00020600040101010101" charset="-122"/>
                <a:ea typeface="汉仪文黑-55简" panose="00020600040101010101" charset="-122"/>
                <a:cs typeface="汉仪文黑-55简" panose="00020600040101010101" charset="-122"/>
              </a:rPr>
              <a:t>RNNcell</a:t>
            </a:r>
            <a:r>
              <a:rPr lang="zh-CN" altLang="en-US" sz="1600" b="1" i="1" u="sng">
                <a:solidFill>
                  <a:srgbClr val="ABB2BF"/>
                </a:solidFill>
                <a:latin typeface="汉仪文黑-55简" panose="00020600040101010101" charset="-122"/>
                <a:ea typeface="汉仪文黑-55简" panose="00020600040101010101" charset="-122"/>
                <a:cs typeface="汉仪文黑-55简" panose="00020600040101010101" charset="-122"/>
              </a:rPr>
              <a:t>会有两个输出，所以最终输出结果为这两个输出的拼接。一个输出</a:t>
            </a:r>
            <a:r>
              <a:rPr lang="en-US" altLang="zh-CN" sz="1600" b="1" i="1" u="sng">
                <a:solidFill>
                  <a:srgbClr val="ABB2BF"/>
                </a:solidFill>
                <a:latin typeface="汉仪文黑-55简" panose="00020600040101010101" charset="-122"/>
                <a:ea typeface="汉仪文黑-55简" panose="00020600040101010101" charset="-122"/>
                <a:cs typeface="汉仪文黑-55简" panose="00020600040101010101" charset="-122"/>
              </a:rPr>
              <a:t>dim=(q×1)</a:t>
            </a:r>
            <a:r>
              <a:rPr lang="zh-CN" altLang="en-US" sz="1600" b="1" i="1" u="sng">
                <a:solidFill>
                  <a:srgbClr val="ABB2BF"/>
                </a:solidFill>
                <a:latin typeface="汉仪文黑-55简" panose="00020600040101010101" charset="-122"/>
                <a:ea typeface="汉仪文黑-55简" panose="00020600040101010101" charset="-122"/>
                <a:cs typeface="汉仪文黑-55简" panose="00020600040101010101" charset="-122"/>
              </a:rPr>
              <a:t>，最终得到输出为</a:t>
            </a:r>
            <a:r>
              <a:rPr lang="en-US" altLang="zh-CN" sz="1600" b="1" i="1" u="sng">
                <a:solidFill>
                  <a:srgbClr val="ABB2BF"/>
                </a:solidFill>
                <a:latin typeface="汉仪文黑-55简" panose="00020600040101010101" charset="-122"/>
                <a:ea typeface="汉仪文黑-55简" panose="00020600040101010101" charset="-122"/>
                <a:cs typeface="汉仪文黑-55简" panose="00020600040101010101" charset="-122"/>
              </a:rPr>
              <a:t>(2q×1)</a:t>
            </a:r>
            <a:endParaRPr lang="en-US" altLang="zh-CN" sz="1600" b="1" i="1" u="sng">
              <a:solidFill>
                <a:srgbClr val="ABB2BF"/>
              </a:solidFill>
              <a:latin typeface="汉仪文黑-55简" panose="00020600040101010101" charset="-122"/>
              <a:ea typeface="汉仪文黑-55简" panose="00020600040101010101" charset="-122"/>
              <a:cs typeface="汉仪文黑-55简" panose="00020600040101010101" charset="-122"/>
            </a:endParaRPr>
          </a:p>
        </p:txBody>
      </p:sp>
      <p:pic>
        <p:nvPicPr>
          <p:cNvPr id="8" name="图片 7"/>
          <p:cNvPicPr>
            <a:picLocks noChangeAspect="1"/>
          </p:cNvPicPr>
          <p:nvPr/>
        </p:nvPicPr>
        <p:blipFill>
          <a:blip r:embed="rId4"/>
          <a:stretch>
            <a:fillRect/>
          </a:stretch>
        </p:blipFill>
        <p:spPr>
          <a:xfrm>
            <a:off x="213360" y="3844290"/>
            <a:ext cx="4566285" cy="2553335"/>
          </a:xfrm>
          <a:prstGeom prst="rect">
            <a:avLst/>
          </a:prstGeom>
        </p:spPr>
      </p:pic>
      <p:pic>
        <p:nvPicPr>
          <p:cNvPr id="9" name="图片 8"/>
          <p:cNvPicPr>
            <a:picLocks noChangeAspect="1"/>
          </p:cNvPicPr>
          <p:nvPr/>
        </p:nvPicPr>
        <p:blipFill>
          <a:blip r:embed="rId5"/>
          <a:stretch>
            <a:fillRect/>
          </a:stretch>
        </p:blipFill>
        <p:spPr>
          <a:xfrm>
            <a:off x="6221095" y="3844290"/>
            <a:ext cx="3845560" cy="2908935"/>
          </a:xfrm>
          <a:prstGeom prst="rect">
            <a:avLst/>
          </a:prstGeom>
        </p:spPr>
      </p:pic>
      <p:sp>
        <p:nvSpPr>
          <p:cNvPr id="10" name="文本框 9"/>
          <p:cNvSpPr txBox="1"/>
          <p:nvPr/>
        </p:nvSpPr>
        <p:spPr>
          <a:xfrm>
            <a:off x="7505700" y="3319780"/>
            <a:ext cx="3568700" cy="267335"/>
          </a:xfrm>
          <a:prstGeom prst="rect">
            <a:avLst/>
          </a:prstGeom>
          <a:noFill/>
        </p:spPr>
        <p:txBody>
          <a:bodyPr wrap="square" rtlCol="0">
            <a:noAutofit/>
          </a:bodyPr>
          <a:p>
            <a:r>
              <a:rPr lang="zh-CN" altLang="en-US"/>
              <a:t>深层RN</a:t>
            </a:r>
            <a:r>
              <a:rPr lang="en-US" altLang="zh-CN"/>
              <a:t>N</a:t>
            </a:r>
            <a:endParaRPr lang="en-US" altLang="zh-CN"/>
          </a:p>
        </p:txBody>
      </p:sp>
      <p:sp>
        <p:nvSpPr>
          <p:cNvPr id="11" name="文本框 10"/>
          <p:cNvSpPr txBox="1"/>
          <p:nvPr/>
        </p:nvSpPr>
        <p:spPr>
          <a:xfrm>
            <a:off x="1797050" y="3296285"/>
            <a:ext cx="3568700" cy="267335"/>
          </a:xfrm>
          <a:prstGeom prst="rect">
            <a:avLst/>
          </a:prstGeom>
          <a:noFill/>
        </p:spPr>
        <p:txBody>
          <a:bodyPr wrap="square" rtlCol="0">
            <a:noAutofit/>
          </a:bodyPr>
          <a:p>
            <a:r>
              <a:rPr lang="zh-CN" altLang="en-US"/>
              <a:t>双向RN</a:t>
            </a:r>
            <a:r>
              <a:rPr lang="en-US" altLang="zh-CN"/>
              <a:t>N</a:t>
            </a:r>
            <a:endParaRPr lang="en-US" altLang="zh-CN"/>
          </a:p>
        </p:txBody>
      </p:sp>
    </p:spTree>
    <p:custDataLst>
      <p:tags r:id="rId6"/>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en-US" altLang="zh-CN" dirty="0"/>
              <a:t>LSTM</a:t>
            </a:r>
            <a:endParaRPr lang="en-US" altLang="zh-CN"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 </a:t>
            </a:r>
            <a:endParaRPr lang="en-US" altLang="zh-CN" dirty="0"/>
          </a:p>
        </p:txBody>
      </p:sp>
      <p:sp>
        <p:nvSpPr>
          <p:cNvPr id="2" name="文本框 1"/>
          <p:cNvSpPr txBox="1"/>
          <p:nvPr/>
        </p:nvSpPr>
        <p:spPr>
          <a:xfrm>
            <a:off x="2131060" y="4305935"/>
            <a:ext cx="4064000" cy="368300"/>
          </a:xfrm>
          <a:prstGeom prst="rect">
            <a:avLst/>
          </a:prstGeom>
          <a:noFill/>
        </p:spPr>
        <p:txBody>
          <a:bodyPr wrap="square" rtlCol="0">
            <a:spAutoFit/>
          </a:bodyPr>
          <a:p>
            <a:endParaRPr lang="zh-CN" altLang="en-US"/>
          </a:p>
        </p:txBody>
      </p:sp>
    </p:spTree>
    <p:custDataLst>
      <p:tags r:id="rId3"/>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1292860" y="2647950"/>
            <a:ext cx="9311640" cy="3245485"/>
          </a:xfrm>
        </p:spPr>
        <p:txBody>
          <a:bodyPr>
            <a:normAutofit fontScale="70000"/>
          </a:bodyPr>
          <a:lstStyle/>
          <a:p>
            <a:r>
              <a:rPr lang="en-US" altLang="zh-CN"/>
              <a:t>LSTM工作流程</a:t>
            </a:r>
            <a:endParaRPr lang="en-US" altLang="zh-CN"/>
          </a:p>
          <a:p>
            <a:r>
              <a:rPr lang="en-US" altLang="zh-CN"/>
              <a:t>忘记门 当新的输入进入LSTM网络时，忘记门会决定哪些信息应该被遗忘或保留。 </a:t>
            </a:r>
            <a:endParaRPr lang="en-US" altLang="zh-CN"/>
          </a:p>
          <a:p>
            <a:r>
              <a:rPr lang="en-US" altLang="zh-CN"/>
              <a:t>输入门 当新的输入进入LSTM网络时，输入门会决定哪些信息应该被保留并更新细胞状态。 </a:t>
            </a:r>
            <a:endParaRPr lang="en-US" altLang="zh-CN"/>
          </a:p>
          <a:p>
            <a:r>
              <a:rPr lang="en-US" altLang="zh-CN"/>
              <a:t>细胞状态 细胞状态可以被看作是整个LSTM网络的核心，它可以存储和传递信息，同时也能够控制信息的流动和更新. </a:t>
            </a:r>
            <a:endParaRPr lang="en-US" altLang="zh-CN"/>
          </a:p>
          <a:p>
            <a:r>
              <a:rPr lang="en-US" altLang="zh-CN"/>
              <a:t>输出门 当需要将当前时间步的信息传递到下一层或输出层时，需要通过输出门来控制哪些信息应该被输出。</a:t>
            </a:r>
            <a:endParaRPr lang="en-US" altLang="zh-CN"/>
          </a:p>
        </p:txBody>
      </p:sp>
      <p:sp>
        <p:nvSpPr>
          <p:cNvPr id="5" name="文本框 4"/>
          <p:cNvSpPr txBox="1"/>
          <p:nvPr/>
        </p:nvSpPr>
        <p:spPr>
          <a:xfrm>
            <a:off x="1293495" y="425450"/>
            <a:ext cx="9494520" cy="2020570"/>
          </a:xfrm>
          <a:prstGeom prst="rect">
            <a:avLst/>
          </a:prstGeom>
          <a:noFill/>
        </p:spPr>
        <p:txBody>
          <a:bodyPr wrap="square" rtlCol="0" anchor="t">
            <a:noAutofit/>
          </a:bodyPr>
          <a:p>
            <a:r>
              <a:rPr lang="en-US" altLang="zh-CN">
                <a:sym typeface="+mn-ea"/>
              </a:rPr>
              <a:t>RNN无法处理长期依赖的问题，是由于在反向传播时，梯度会在每个时间步骤中指数级地衰减，这使得远距离的信息无法有效传递 长短时记忆网络（Long Short-Term Memory，LSTM）是一种改进的循环神经网络（RNN）模型，通过引入门控机制来解决RNN无法处理长期依赖关系的问题。 长短时所有RNN都具有一种重复神经网络模块的链式的形式。在标准的RNN中，这个重复的模块只有一个非常简单的结构，例如一个tanh层，无法处理长期依赖关系。</a:t>
            </a:r>
            <a:endParaRPr lang="en-US" altLang="zh-CN">
              <a:sym typeface="+mn-ea"/>
            </a:endParaRPr>
          </a:p>
        </p:txBody>
      </p:sp>
    </p:spTree>
    <p:custDataLst>
      <p:tags r:id="rId3"/>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pic>
        <p:nvPicPr>
          <p:cNvPr id="7" name="图片 6"/>
          <p:cNvPicPr>
            <a:picLocks noChangeAspect="1"/>
          </p:cNvPicPr>
          <p:nvPr/>
        </p:nvPicPr>
        <p:blipFill>
          <a:blip r:embed="rId2"/>
          <a:stretch>
            <a:fillRect/>
          </a:stretch>
        </p:blipFill>
        <p:spPr>
          <a:xfrm>
            <a:off x="630555" y="629920"/>
            <a:ext cx="10339705" cy="4968875"/>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梯度的消失和</a:t>
            </a:r>
            <a:r>
              <a:rPr lang="zh-CN" altLang="en-US"/>
              <a:t>爆炸</a:t>
            </a:r>
            <a:endParaRPr lang="zh-CN" altLang="en-US"/>
          </a:p>
        </p:txBody>
      </p:sp>
      <p:pic>
        <p:nvPicPr>
          <p:cNvPr id="5" name="图片 4" descr="202407111024254"/>
          <p:cNvPicPr>
            <a:picLocks noChangeAspect="1"/>
          </p:cNvPicPr>
          <p:nvPr/>
        </p:nvPicPr>
        <p:blipFill>
          <a:blip r:embed="rId1"/>
          <a:stretch>
            <a:fillRect/>
          </a:stretch>
        </p:blipFill>
        <p:spPr>
          <a:xfrm>
            <a:off x="6055995" y="1355725"/>
            <a:ext cx="4632960" cy="2614930"/>
          </a:xfrm>
          <a:prstGeom prst="rect">
            <a:avLst/>
          </a:prstGeom>
        </p:spPr>
      </p:pic>
      <p:pic>
        <p:nvPicPr>
          <p:cNvPr id="6" name="图片 5" descr="202407130839547"/>
          <p:cNvPicPr>
            <a:picLocks noChangeAspect="1"/>
          </p:cNvPicPr>
          <p:nvPr/>
        </p:nvPicPr>
        <p:blipFill>
          <a:blip r:embed="rId2"/>
          <a:srcRect t="80380"/>
          <a:stretch>
            <a:fillRect/>
          </a:stretch>
        </p:blipFill>
        <p:spPr>
          <a:xfrm>
            <a:off x="6055995" y="3970655"/>
            <a:ext cx="5467350" cy="1345565"/>
          </a:xfrm>
          <a:prstGeom prst="rect">
            <a:avLst/>
          </a:prstGeom>
        </p:spPr>
      </p:pic>
      <p:sp>
        <p:nvSpPr>
          <p:cNvPr id="7" name="内容占位符 6"/>
          <p:cNvSpPr/>
          <p:nvPr>
            <p:ph idx="1"/>
          </p:nvPr>
        </p:nvSpPr>
        <p:spPr>
          <a:xfrm>
            <a:off x="838200" y="1825625"/>
            <a:ext cx="5218430" cy="3406775"/>
          </a:xfrm>
        </p:spPr>
        <p:txBody>
          <a:bodyPr/>
          <a:p>
            <a:pPr marL="0" indent="0">
              <a:lnSpc>
                <a:spcPct val="90000"/>
              </a:lnSpc>
              <a:buNone/>
            </a:pPr>
            <a:r>
              <a:rPr lang="zh-CN" altLang="en-US" sz="1400"/>
              <a:t>拓展：深度和宽度的区别：</a:t>
            </a:r>
            <a:endParaRPr lang="zh-CN" altLang="en-US" sz="1400"/>
          </a:p>
          <a:p>
            <a:pPr>
              <a:lnSpc>
                <a:spcPct val="90000"/>
              </a:lnSpc>
            </a:pPr>
            <a:r>
              <a:rPr lang="zh-CN" altLang="en-US" sz="1400"/>
              <a:t>1.1 深度（毕竟是深度学习）</a:t>
            </a:r>
            <a:endParaRPr lang="zh-CN" altLang="en-US" sz="1400"/>
          </a:p>
          <a:p>
            <a:pPr marL="0" indent="0">
              <a:lnSpc>
                <a:spcPct val="90000"/>
              </a:lnSpc>
              <a:buNone/>
            </a:pPr>
            <a:r>
              <a:rPr lang="zh-CN" altLang="en-US" sz="1400"/>
              <a:t>更深的模型, 意味着更好的非线性表达能力, 可以学习更加复杂的变化, 从而可以拟合更加复杂的输入。网络加深带来的两个主要的好处, 更强大的表达能力和逐层的特征学习。每一层需要学习的复杂程度就越小，但是越容易发生梯度消失。</a:t>
            </a:r>
            <a:endParaRPr lang="zh-CN" altLang="en-US" sz="1400"/>
          </a:p>
          <a:p>
            <a:pPr>
              <a:lnSpc>
                <a:spcPct val="90000"/>
              </a:lnSpc>
            </a:pPr>
            <a:r>
              <a:rPr lang="zh-CN" altLang="en-US" sz="1400"/>
              <a:t>1.2 宽度</a:t>
            </a:r>
            <a:endParaRPr lang="zh-CN" altLang="en-US" sz="1400"/>
          </a:p>
          <a:p>
            <a:pPr marL="0" indent="0">
              <a:lnSpc>
                <a:spcPct val="90000"/>
              </a:lnSpc>
              <a:buNone/>
            </a:pPr>
            <a:r>
              <a:rPr lang="zh-CN" altLang="en-US" sz="1400"/>
              <a:t>让每一层学习到更加丰富的特征, 比如不同方向, 不同频率的纹理特征。比如颜色的地区, 以及颜色变化的情况等。太窄的网络, 每一层能捕获的模式有限, 此时网络再深都不可能提取到足够的信息往下传递。</a:t>
            </a:r>
            <a:endParaRPr lang="zh-CN" altLang="en-US" sz="1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en-US" altLang="zh-CN" dirty="0"/>
              <a:t>Attention</a:t>
            </a:r>
            <a:r>
              <a:rPr lang="zh-CN" altLang="en-US" dirty="0"/>
              <a:t>与</a:t>
            </a:r>
            <a:r>
              <a:rPr lang="en-US" altLang="zh-CN" dirty="0"/>
              <a:t>T</a:t>
            </a:r>
            <a:r>
              <a:rPr lang="en-US" altLang="zh-CN" dirty="0"/>
              <a:t>ransformer</a:t>
            </a:r>
            <a:endParaRPr lang="en-US" altLang="zh-CN"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 </a:t>
            </a:r>
            <a:endParaRPr lang="en-US" altLang="zh-CN" dirty="0"/>
          </a:p>
        </p:txBody>
      </p:sp>
      <p:sp>
        <p:nvSpPr>
          <p:cNvPr id="2" name="文本框 1"/>
          <p:cNvSpPr txBox="1"/>
          <p:nvPr/>
        </p:nvSpPr>
        <p:spPr>
          <a:xfrm>
            <a:off x="2131060" y="4305935"/>
            <a:ext cx="4064000" cy="368300"/>
          </a:xfrm>
          <a:prstGeom prst="rect">
            <a:avLst/>
          </a:prstGeom>
          <a:noFill/>
        </p:spPr>
        <p:txBody>
          <a:bodyPr wrap="square" rtlCol="0">
            <a:spAutoFit/>
          </a:bodyPr>
          <a:p>
            <a:endParaRPr lang="zh-CN" altLang="en-US"/>
          </a:p>
        </p:txBody>
      </p:sp>
    </p:spTree>
    <p:custDataLst>
      <p:tags r:id="rId3"/>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547370" y="490855"/>
            <a:ext cx="8547100" cy="3096260"/>
          </a:xfrm>
        </p:spPr>
        <p:txBody>
          <a:bodyPr>
            <a:normAutofit/>
          </a:bodyPr>
          <a:lstStyle/>
          <a:p>
            <a:r>
              <a:rPr lang="en-US" altLang="zh-CN"/>
              <a:t>。</a:t>
            </a:r>
            <a:endParaRPr lang="en-US" altLang="zh-CN"/>
          </a:p>
        </p:txBody>
      </p:sp>
      <p:sp>
        <p:nvSpPr>
          <p:cNvPr id="6" name="文本框 5"/>
          <p:cNvSpPr txBox="1"/>
          <p:nvPr/>
        </p:nvSpPr>
        <p:spPr>
          <a:xfrm>
            <a:off x="434340" y="778510"/>
            <a:ext cx="10165715" cy="3237865"/>
          </a:xfrm>
          <a:prstGeom prst="rect">
            <a:avLst/>
          </a:prstGeom>
          <a:noFill/>
        </p:spPr>
        <p:txBody>
          <a:bodyPr wrap="square" rtlCol="0" anchor="t">
            <a:noAutofit/>
          </a:bodyPr>
          <a:p>
            <a:endParaRPr lang="en-US" altLang="zh-CN" sz="2400">
              <a:sym typeface="+mn-ea"/>
            </a:endParaRPr>
          </a:p>
        </p:txBody>
      </p:sp>
      <p:sp>
        <p:nvSpPr>
          <p:cNvPr id="5" name="文本框 4"/>
          <p:cNvSpPr txBox="1"/>
          <p:nvPr/>
        </p:nvSpPr>
        <p:spPr>
          <a:xfrm>
            <a:off x="488950" y="3064827"/>
            <a:ext cx="5080000" cy="829945"/>
          </a:xfrm>
          <a:prstGeom prst="rect">
            <a:avLst/>
          </a:prstGeom>
        </p:spPr>
        <p:txBody>
          <a:bodyPr>
            <a:spAutoFit/>
          </a:bodyPr>
          <a:p>
            <a:pPr marL="0" indent="0"/>
            <a:r>
              <a:rPr lang="en-US" altLang="zh-CN" sz="1600" b="0" i="0">
                <a:solidFill>
                  <a:srgbClr val="4D4D4D"/>
                </a:solidFill>
                <a:latin typeface="-apple-system"/>
                <a:ea typeface="-apple-system"/>
              </a:rPr>
              <a:t>Transformer </a:t>
            </a:r>
            <a:r>
              <a:rPr lang="zh-CN" altLang="en-US" sz="1600" b="0" i="0">
                <a:solidFill>
                  <a:srgbClr val="4D4D4D"/>
                </a:solidFill>
                <a:latin typeface="-apple-system"/>
                <a:ea typeface="-apple-system"/>
              </a:rPr>
              <a:t>模型使用</a:t>
            </a:r>
            <a:r>
              <a:rPr lang="en-US" altLang="zh-CN" sz="1600" b="0" i="0">
                <a:solidFill>
                  <a:srgbClr val="4D4D4D"/>
                </a:solidFill>
                <a:latin typeface="-apple-system"/>
                <a:ea typeface="-apple-system"/>
              </a:rPr>
              <a:t> </a:t>
            </a:r>
            <a:r>
              <a:rPr lang="en-US" altLang="zh-CN" sz="1600" b="1" i="0">
                <a:solidFill>
                  <a:srgbClr val="4D4D4D"/>
                </a:solidFill>
                <a:latin typeface="-apple-system"/>
                <a:ea typeface="-apple-system"/>
              </a:rPr>
              <a:t>Self-Attention</a:t>
            </a:r>
            <a:r>
              <a:rPr lang="en-US" altLang="zh-CN" sz="1600" b="0" i="0">
                <a:solidFill>
                  <a:srgbClr val="4D4D4D"/>
                </a:solidFill>
                <a:latin typeface="-apple-system"/>
                <a:ea typeface="-apple-system"/>
              </a:rPr>
              <a:t> </a:t>
            </a:r>
            <a:r>
              <a:rPr lang="zh-CN" altLang="en-US" sz="1600" b="0" i="0">
                <a:solidFill>
                  <a:srgbClr val="4D4D4D"/>
                </a:solidFill>
                <a:latin typeface="-apple-system"/>
                <a:ea typeface="-apple-system"/>
              </a:rPr>
              <a:t>结构取代了在 </a:t>
            </a:r>
            <a:r>
              <a:rPr lang="en-US" altLang="zh-CN" sz="1600" b="0" i="0">
                <a:solidFill>
                  <a:srgbClr val="4D4D4D"/>
                </a:solidFill>
                <a:latin typeface="-apple-system"/>
                <a:ea typeface="-apple-system"/>
              </a:rPr>
              <a:t>NLP </a:t>
            </a:r>
            <a:r>
              <a:rPr lang="zh-CN" altLang="en-US" sz="1600" b="0" i="0">
                <a:solidFill>
                  <a:srgbClr val="4D4D4D"/>
                </a:solidFill>
                <a:latin typeface="-apple-system"/>
                <a:ea typeface="-apple-system"/>
              </a:rPr>
              <a:t>任务中常用的 </a:t>
            </a:r>
            <a:r>
              <a:rPr lang="en-US" altLang="zh-CN" sz="1600" b="0" i="0">
                <a:solidFill>
                  <a:srgbClr val="4D4D4D"/>
                </a:solidFill>
                <a:latin typeface="-apple-system"/>
                <a:ea typeface="-apple-system"/>
              </a:rPr>
              <a:t>RNN </a:t>
            </a:r>
            <a:r>
              <a:rPr lang="zh-CN" altLang="en-US" sz="1600" b="0" i="0">
                <a:solidFill>
                  <a:srgbClr val="4D4D4D"/>
                </a:solidFill>
                <a:latin typeface="-apple-system"/>
                <a:ea typeface="-apple-system"/>
              </a:rPr>
              <a:t>网络结构。相比 </a:t>
            </a:r>
            <a:r>
              <a:rPr lang="en-US" altLang="zh-CN" sz="1600" b="0" i="0">
                <a:solidFill>
                  <a:srgbClr val="4D4D4D"/>
                </a:solidFill>
                <a:latin typeface="-apple-system"/>
                <a:ea typeface="-apple-system"/>
              </a:rPr>
              <a:t>RNN </a:t>
            </a:r>
            <a:r>
              <a:rPr lang="zh-CN" altLang="en-US" sz="1600" b="0" i="0">
                <a:solidFill>
                  <a:srgbClr val="4D4D4D"/>
                </a:solidFill>
                <a:latin typeface="-apple-system"/>
                <a:ea typeface="-apple-system"/>
              </a:rPr>
              <a:t>网络结构，其最大的优点是可以并行计算。</a:t>
            </a:r>
            <a:endParaRPr lang="zh-CN" altLang="en-US" sz="1600" b="0" i="0">
              <a:solidFill>
                <a:srgbClr val="4D4D4D"/>
              </a:solidFill>
              <a:latin typeface="-apple-system"/>
              <a:ea typeface="-apple-system"/>
            </a:endParaRPr>
          </a:p>
        </p:txBody>
      </p:sp>
      <p:pic>
        <p:nvPicPr>
          <p:cNvPr id="7" name="图片 6"/>
          <p:cNvPicPr/>
          <p:nvPr/>
        </p:nvPicPr>
        <p:blipFill>
          <a:blip r:embed="rId3"/>
        </p:blipFill>
        <p:spPr>
          <a:xfrm>
            <a:off x="7017385" y="305435"/>
            <a:ext cx="3917315" cy="6228715"/>
          </a:xfrm>
          <a:prstGeom prst="rect">
            <a:avLst/>
          </a:prstGeom>
        </p:spPr>
      </p:pic>
    </p:spTree>
    <p:custDataLst>
      <p:tags r:id="rId4"/>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547370" y="490855"/>
            <a:ext cx="8547100" cy="3096260"/>
          </a:xfrm>
        </p:spPr>
        <p:txBody>
          <a:bodyPr>
            <a:normAutofit/>
          </a:bodyPr>
          <a:lstStyle/>
          <a:p>
            <a:r>
              <a:rPr lang="en-US" altLang="zh-CN"/>
              <a:t>。</a:t>
            </a:r>
            <a:endParaRPr lang="en-US" altLang="zh-CN"/>
          </a:p>
        </p:txBody>
      </p:sp>
      <p:sp>
        <p:nvSpPr>
          <p:cNvPr id="6" name="文本框 5"/>
          <p:cNvSpPr txBox="1"/>
          <p:nvPr/>
        </p:nvSpPr>
        <p:spPr>
          <a:xfrm>
            <a:off x="491490" y="854710"/>
            <a:ext cx="10165715" cy="3237865"/>
          </a:xfrm>
          <a:prstGeom prst="rect">
            <a:avLst/>
          </a:prstGeom>
          <a:noFill/>
        </p:spPr>
        <p:txBody>
          <a:bodyPr wrap="square" rtlCol="0" anchor="t">
            <a:noAutofit/>
          </a:bodyPr>
          <a:p>
            <a:r>
              <a:rPr lang="en-US" altLang="zh-CN" sz="2400">
                <a:sym typeface="+mn-ea"/>
              </a:rPr>
              <a:t>Transformer 本质上是一个 Encoder-Decoder 架构。</a:t>
            </a:r>
            <a:endParaRPr lang="en-US" altLang="zh-CN" sz="2400">
              <a:sym typeface="+mn-ea"/>
            </a:endParaRPr>
          </a:p>
        </p:txBody>
      </p:sp>
      <p:sp>
        <p:nvSpPr>
          <p:cNvPr id="4" name="文本框 3"/>
          <p:cNvSpPr txBox="1"/>
          <p:nvPr/>
        </p:nvSpPr>
        <p:spPr>
          <a:xfrm>
            <a:off x="547370" y="1500823"/>
            <a:ext cx="5080000" cy="583565"/>
          </a:xfrm>
          <a:prstGeom prst="rect">
            <a:avLst/>
          </a:prstGeom>
        </p:spPr>
        <p:txBody>
          <a:bodyPr>
            <a:spAutoFit/>
          </a:bodyPr>
          <a:p>
            <a:pPr marL="0" indent="0"/>
            <a:r>
              <a:rPr lang="zh-CN" altLang="en-US" sz="1600" b="0" i="0">
                <a:solidFill>
                  <a:srgbClr val="4D4D4D"/>
                </a:solidFill>
                <a:latin typeface="-apple-system"/>
                <a:ea typeface="-apple-system"/>
              </a:rPr>
              <a:t>编码组件由多层</a:t>
            </a:r>
            <a:r>
              <a:rPr lang="en-US" altLang="zh-CN" sz="1600" b="0" i="0">
                <a:solidFill>
                  <a:srgbClr val="4D4D4D"/>
                </a:solidFill>
                <a:latin typeface="-apple-system"/>
                <a:ea typeface="-apple-system"/>
              </a:rPr>
              <a:t>Encoder</a:t>
            </a:r>
            <a:r>
              <a:rPr lang="zh-CN" altLang="en-US" sz="1600" b="0" i="0">
                <a:solidFill>
                  <a:srgbClr val="4D4D4D"/>
                </a:solidFill>
                <a:latin typeface="-apple-system"/>
                <a:ea typeface="-apple-system"/>
              </a:rPr>
              <a:t>组成，解码组件也是由相同层数的</a:t>
            </a:r>
            <a:r>
              <a:rPr lang="en-US" altLang="zh-CN" sz="1600" b="0" i="0">
                <a:solidFill>
                  <a:srgbClr val="4D4D4D"/>
                </a:solidFill>
                <a:latin typeface="-apple-system"/>
                <a:ea typeface="-apple-system"/>
              </a:rPr>
              <a:t>Decoder</a:t>
            </a:r>
            <a:r>
              <a:rPr lang="zh-CN" altLang="en-US" sz="1600" b="0" i="0">
                <a:solidFill>
                  <a:srgbClr val="4D4D4D"/>
                </a:solidFill>
                <a:latin typeface="-apple-system"/>
                <a:ea typeface="-apple-system"/>
              </a:rPr>
              <a:t>组成</a:t>
            </a:r>
            <a:endParaRPr lang="zh-CN" altLang="en-US" sz="1600" b="0" i="0">
              <a:solidFill>
                <a:srgbClr val="4D4D4D"/>
              </a:solidFill>
              <a:latin typeface="-apple-system"/>
              <a:ea typeface="-apple-system"/>
            </a:endParaRPr>
          </a:p>
        </p:txBody>
      </p:sp>
      <p:pic>
        <p:nvPicPr>
          <p:cNvPr id="8" name="图片 7"/>
          <p:cNvPicPr/>
          <p:nvPr/>
        </p:nvPicPr>
        <p:blipFill>
          <a:blip r:embed="rId3"/>
        </p:blipFill>
        <p:spPr>
          <a:xfrm>
            <a:off x="638810" y="2609215"/>
            <a:ext cx="6761480" cy="4058285"/>
          </a:xfrm>
          <a:prstGeom prst="rect">
            <a:avLst/>
          </a:prstGeom>
        </p:spPr>
      </p:pic>
      <p:sp>
        <p:nvSpPr>
          <p:cNvPr id="9" name="文本框 8"/>
          <p:cNvSpPr txBox="1"/>
          <p:nvPr/>
        </p:nvSpPr>
        <p:spPr>
          <a:xfrm>
            <a:off x="5899150" y="1624012"/>
            <a:ext cx="5080000" cy="829945"/>
          </a:xfrm>
          <a:prstGeom prst="rect">
            <a:avLst/>
          </a:prstGeom>
        </p:spPr>
        <p:txBody>
          <a:bodyPr>
            <a:spAutoFit/>
          </a:bodyPr>
          <a:p>
            <a:pPr marL="0" indent="0"/>
            <a:r>
              <a:rPr lang="zh-CN" altLang="en-US" sz="1600" b="0" i="0">
                <a:solidFill>
                  <a:srgbClr val="4D4D4D"/>
                </a:solidFill>
                <a:latin typeface="-apple-system"/>
                <a:ea typeface="-apple-system"/>
              </a:rPr>
              <a:t>每个编码器由两个子层组成：</a:t>
            </a:r>
            <a:r>
              <a:rPr lang="en-US" altLang="zh-CN" sz="1600" b="0" i="0">
                <a:solidFill>
                  <a:srgbClr val="4D4D4D"/>
                </a:solidFill>
                <a:latin typeface="-apple-system"/>
                <a:ea typeface="-apple-system"/>
              </a:rPr>
              <a:t>Self-Attention </a:t>
            </a:r>
            <a:r>
              <a:rPr lang="zh-CN" altLang="en-US" sz="1600" b="0" i="0">
                <a:solidFill>
                  <a:srgbClr val="4D4D4D"/>
                </a:solidFill>
                <a:latin typeface="-apple-system"/>
                <a:ea typeface="-apple-system"/>
              </a:rPr>
              <a:t>层（自注意力层）和 </a:t>
            </a:r>
            <a:r>
              <a:rPr lang="en-US" altLang="zh-CN" sz="1600" b="0" i="0">
                <a:solidFill>
                  <a:srgbClr val="4D4D4D"/>
                </a:solidFill>
                <a:latin typeface="-apple-system"/>
                <a:ea typeface="-apple-system"/>
              </a:rPr>
              <a:t>Position-wise Feed Forward Network</a:t>
            </a:r>
            <a:r>
              <a:rPr lang="zh-CN" altLang="en-US" sz="1600" b="0" i="0">
                <a:solidFill>
                  <a:srgbClr val="4D4D4D"/>
                </a:solidFill>
                <a:latin typeface="-apple-system"/>
                <a:ea typeface="-apple-system"/>
              </a:rPr>
              <a:t>（前馈网络，</a:t>
            </a:r>
            <a:r>
              <a:rPr lang="en-US" altLang="zh-CN" sz="1600" b="0" i="0">
                <a:solidFill>
                  <a:srgbClr val="4D4D4D"/>
                </a:solidFill>
                <a:latin typeface="-apple-system"/>
                <a:ea typeface="-apple-system"/>
              </a:rPr>
              <a:t>FFN</a:t>
            </a:r>
            <a:r>
              <a:rPr lang="zh-CN" altLang="en-US" sz="1600" b="0" i="0">
                <a:solidFill>
                  <a:srgbClr val="4D4D4D"/>
                </a:solidFill>
                <a:latin typeface="-apple-system"/>
                <a:ea typeface="-apple-system"/>
              </a:rPr>
              <a:t>）</a:t>
            </a:r>
            <a:endParaRPr lang="zh-CN" altLang="en-US" sz="1600" b="0" i="0">
              <a:solidFill>
                <a:srgbClr val="4D4D4D"/>
              </a:solidFill>
              <a:latin typeface="-apple-system"/>
              <a:ea typeface="-apple-system"/>
            </a:endParaRPr>
          </a:p>
        </p:txBody>
      </p:sp>
    </p:spTree>
    <p:custDataLst>
      <p:tags r:id="rId4"/>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547370" y="490855"/>
            <a:ext cx="8547100" cy="3096260"/>
          </a:xfrm>
        </p:spPr>
        <p:txBody>
          <a:bodyPr>
            <a:normAutofit/>
          </a:bodyPr>
          <a:lstStyle/>
          <a:p>
            <a:r>
              <a:rPr lang="en-US" altLang="zh-CN"/>
              <a:t>。</a:t>
            </a:r>
            <a:endParaRPr lang="en-US" altLang="zh-CN"/>
          </a:p>
        </p:txBody>
      </p:sp>
      <p:sp>
        <p:nvSpPr>
          <p:cNvPr id="5" name="文本框 4"/>
          <p:cNvSpPr txBox="1"/>
          <p:nvPr/>
        </p:nvSpPr>
        <p:spPr>
          <a:xfrm>
            <a:off x="1638300" y="490855"/>
            <a:ext cx="5080000" cy="829945"/>
          </a:xfrm>
          <a:prstGeom prst="rect">
            <a:avLst/>
          </a:prstGeom>
        </p:spPr>
        <p:txBody>
          <a:bodyPr>
            <a:spAutoFit/>
          </a:bodyPr>
          <a:p>
            <a:pPr marL="0" indent="0"/>
            <a:r>
              <a:rPr lang="en-US" altLang="zh-CN" sz="1600">
                <a:solidFill>
                  <a:srgbClr val="4D4D4D"/>
                </a:solidFill>
                <a:latin typeface="-apple-system"/>
                <a:ea typeface="-apple-system"/>
                <a:sym typeface="+mn-ea"/>
              </a:rPr>
              <a:t>Self-Attention </a:t>
            </a:r>
            <a:r>
              <a:rPr lang="zh-CN" altLang="en-US" sz="1600" b="0" i="0">
                <a:solidFill>
                  <a:srgbClr val="4D4D4D"/>
                </a:solidFill>
                <a:latin typeface="-apple-system"/>
                <a:ea typeface="-apple-system"/>
              </a:rPr>
              <a:t>可以让编码器在对特定词进行编码时使用输入句子中的其他词的信息。然后</a:t>
            </a:r>
            <a:r>
              <a:rPr lang="en-US" altLang="zh-CN" sz="1600" b="0" i="0">
                <a:solidFill>
                  <a:srgbClr val="4D4D4D"/>
                </a:solidFill>
                <a:latin typeface="-apple-system"/>
                <a:ea typeface="-apple-system"/>
              </a:rPr>
              <a:t>Self-Attention </a:t>
            </a:r>
            <a:r>
              <a:rPr lang="zh-CN" altLang="en-US" sz="1600" b="0" i="0">
                <a:solidFill>
                  <a:srgbClr val="4D4D4D"/>
                </a:solidFill>
                <a:latin typeface="-apple-system"/>
                <a:ea typeface="-apple-system"/>
              </a:rPr>
              <a:t>层的输出会流入前馈网络。</a:t>
            </a:r>
            <a:endParaRPr lang="zh-CN" altLang="en-US" sz="1600" b="0" i="0">
              <a:solidFill>
                <a:srgbClr val="4D4D4D"/>
              </a:solidFill>
              <a:latin typeface="-apple-system"/>
              <a:ea typeface="-apple-system"/>
            </a:endParaRPr>
          </a:p>
        </p:txBody>
      </p:sp>
      <p:pic>
        <p:nvPicPr>
          <p:cNvPr id="7" name="图片 6"/>
          <p:cNvPicPr/>
          <p:nvPr/>
        </p:nvPicPr>
        <p:blipFill>
          <a:blip r:embed="rId3"/>
        </p:blipFill>
        <p:spPr>
          <a:xfrm>
            <a:off x="3263265" y="1542415"/>
            <a:ext cx="3455035" cy="4883785"/>
          </a:xfrm>
          <a:prstGeom prst="rect">
            <a:avLst/>
          </a:prstGeom>
        </p:spPr>
      </p:pic>
    </p:spTree>
    <p:custDataLst>
      <p:tags r:id="rId4"/>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1721485" y="1335405"/>
            <a:ext cx="6109970" cy="855345"/>
          </a:xfrm>
        </p:spPr>
        <p:txBody>
          <a:bodyPr>
            <a:normAutofit fontScale="60000"/>
          </a:bodyPr>
          <a:lstStyle/>
          <a:p>
            <a:r>
              <a:rPr lang="en-US" altLang="zh-CN"/>
              <a:t>编码器结构中有一个需要注意的细节：每个编码器的每个子层（Self-Attention 层和 FFN 层）都有一个残差连接，再执行一个层标准化操作，</a:t>
            </a:r>
            <a:endParaRPr lang="en-US" altLang="zh-CN"/>
          </a:p>
        </p:txBody>
      </p:sp>
      <p:sp>
        <p:nvSpPr>
          <p:cNvPr id="4" name="文本框 3"/>
          <p:cNvSpPr txBox="1"/>
          <p:nvPr/>
        </p:nvSpPr>
        <p:spPr>
          <a:xfrm>
            <a:off x="1721485" y="484505"/>
            <a:ext cx="5080000" cy="1191895"/>
          </a:xfrm>
          <a:prstGeom prst="rect">
            <a:avLst/>
          </a:prstGeom>
        </p:spPr>
        <p:txBody>
          <a:bodyPr>
            <a:noAutofit/>
          </a:bodyPr>
          <a:p>
            <a:pPr marL="0" indent="0"/>
            <a:r>
              <a:rPr lang="en-US" altLang="zh-CN" sz="1600" b="0" i="0">
                <a:solidFill>
                  <a:srgbClr val="4D4D4D"/>
                </a:solidFill>
                <a:latin typeface="-apple-system"/>
                <a:ea typeface="-apple-system"/>
              </a:rPr>
              <a:t>FNN</a:t>
            </a:r>
            <a:r>
              <a:rPr lang="zh-CN" altLang="en-US" sz="1600" b="0" i="0">
                <a:solidFill>
                  <a:srgbClr val="4D4D4D"/>
                </a:solidFill>
                <a:latin typeface="-apple-system"/>
                <a:ea typeface="-apple-system"/>
              </a:rPr>
              <a:t>位置前馈网络就是一个全连接前馈网络，每个位置的词都单独经过这个完全相同的前馈神经网络。其由两个线性变换组成，即两个全连接层组成</a:t>
            </a:r>
            <a:r>
              <a:rPr lang="en-US" altLang="zh-CN" sz="1600" b="0" i="0">
                <a:solidFill>
                  <a:srgbClr val="4D4D4D"/>
                </a:solidFill>
                <a:latin typeface="-apple-system"/>
                <a:ea typeface="-apple-system"/>
              </a:rPr>
              <a:t>.</a:t>
            </a:r>
            <a:endParaRPr lang="en-US" altLang="zh-CN" sz="1600" b="0" i="0">
              <a:solidFill>
                <a:srgbClr val="4D4D4D"/>
              </a:solidFill>
              <a:latin typeface="-apple-system"/>
              <a:ea typeface="-apple-system"/>
            </a:endParaRPr>
          </a:p>
        </p:txBody>
      </p:sp>
      <p:pic>
        <p:nvPicPr>
          <p:cNvPr id="8" name="图片 7"/>
          <p:cNvPicPr/>
          <p:nvPr/>
        </p:nvPicPr>
        <p:blipFill>
          <a:blip r:embed="rId3"/>
        </p:blipFill>
        <p:spPr>
          <a:xfrm>
            <a:off x="372110" y="2018665"/>
            <a:ext cx="8285480" cy="4775835"/>
          </a:xfrm>
          <a:prstGeom prst="rect">
            <a:avLst/>
          </a:prstGeom>
        </p:spPr>
      </p:pic>
    </p:spTree>
    <p:custDataLst>
      <p:tags r:id="rId4"/>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title"/>
            <p:custDataLst>
              <p:tags r:id="rId1"/>
            </p:custDataLst>
          </p:nvPr>
        </p:nvSpPr>
        <p:spPr/>
        <p:txBody>
          <a:bodyPr/>
          <a:lstStyle/>
          <a:p>
            <a:r>
              <a:rPr lang="en-US" altLang="zh-CN"/>
              <a:t> </a:t>
            </a:r>
            <a:endParaRPr lang="en-US" altLang="zh-CN"/>
          </a:p>
        </p:txBody>
      </p:sp>
      <p:sp>
        <p:nvSpPr>
          <p:cNvPr id="3" name="正文"/>
          <p:cNvSpPr>
            <a:spLocks noGrp="1"/>
          </p:cNvSpPr>
          <p:nvPr>
            <p:ph idx="1"/>
            <p:custDataLst>
              <p:tags r:id="rId2"/>
            </p:custDataLst>
          </p:nvPr>
        </p:nvSpPr>
        <p:spPr>
          <a:xfrm>
            <a:off x="1671320" y="6153150"/>
            <a:ext cx="8547100" cy="3096260"/>
          </a:xfrm>
        </p:spPr>
        <p:txBody>
          <a:bodyPr>
            <a:normAutofit/>
          </a:bodyPr>
          <a:lstStyle/>
          <a:p>
            <a:r>
              <a:rPr lang="en-US" altLang="zh-CN"/>
              <a:t>。</a:t>
            </a:r>
            <a:r>
              <a:rPr lang="zh-CN" altLang="en-US"/>
              <a:t>最终通过</a:t>
            </a:r>
            <a:r>
              <a:rPr lang="en-US" altLang="zh-CN"/>
              <a:t>最后的线性层和 Softmax 层</a:t>
            </a:r>
            <a:r>
              <a:rPr lang="zh-CN" altLang="en-US"/>
              <a:t>完成输出</a:t>
            </a:r>
            <a:endParaRPr lang="zh-CN" altLang="en-US"/>
          </a:p>
        </p:txBody>
      </p:sp>
      <p:sp>
        <p:nvSpPr>
          <p:cNvPr id="6" name="文本框 5"/>
          <p:cNvSpPr txBox="1"/>
          <p:nvPr/>
        </p:nvSpPr>
        <p:spPr>
          <a:xfrm>
            <a:off x="3353435" y="552450"/>
            <a:ext cx="5092065" cy="1497965"/>
          </a:xfrm>
          <a:prstGeom prst="rect">
            <a:avLst/>
          </a:prstGeom>
        </p:spPr>
        <p:txBody>
          <a:bodyPr>
            <a:noAutofit/>
          </a:bodyPr>
          <a:p>
            <a:pPr marL="0" indent="0">
              <a:lnSpc>
                <a:spcPts val="975"/>
              </a:lnSpc>
              <a:spcAft>
                <a:spcPts val="600"/>
              </a:spcAft>
            </a:pPr>
            <a:r>
              <a:rPr lang="zh-CN" altLang="en-US" sz="1600" b="1" i="1">
                <a:solidFill>
                  <a:srgbClr val="4D4D4D"/>
                </a:solidFill>
                <a:latin typeface="-apple-system"/>
                <a:ea typeface="-apple-system"/>
              </a:rPr>
              <a:t>解码时每个时间步都输出一个元素。</a:t>
            </a:r>
            <a:endParaRPr lang="zh-CN" altLang="en-US" sz="1600" b="1" i="1">
              <a:solidFill>
                <a:srgbClr val="4D4D4D"/>
              </a:solidFill>
              <a:latin typeface="-apple-system"/>
              <a:ea typeface="-apple-system"/>
            </a:endParaRPr>
          </a:p>
          <a:p>
            <a:pPr marL="0" indent="0">
              <a:lnSpc>
                <a:spcPts val="975"/>
              </a:lnSpc>
              <a:spcAft>
                <a:spcPts val="600"/>
              </a:spcAft>
            </a:pPr>
            <a:r>
              <a:rPr lang="zh-CN" altLang="en-US" sz="1600" b="1" i="1">
                <a:solidFill>
                  <a:srgbClr val="4D4D4D"/>
                </a:solidFill>
                <a:latin typeface="-apple-system"/>
                <a:ea typeface="-apple-system"/>
              </a:rPr>
              <a:t>接下来会重复这个过程，直到输出一个结束符，表示</a:t>
            </a:r>
            <a:endParaRPr lang="zh-CN" altLang="en-US" sz="1600" b="1" i="1">
              <a:solidFill>
                <a:srgbClr val="4D4D4D"/>
              </a:solidFill>
              <a:latin typeface="-apple-system"/>
              <a:ea typeface="-apple-system"/>
            </a:endParaRPr>
          </a:p>
          <a:p>
            <a:pPr marL="0" indent="0">
              <a:lnSpc>
                <a:spcPts val="975"/>
              </a:lnSpc>
              <a:spcAft>
                <a:spcPts val="600"/>
              </a:spcAft>
            </a:pPr>
            <a:r>
              <a:rPr lang="en-US" altLang="zh-CN" sz="1600" b="1" i="1">
                <a:solidFill>
                  <a:srgbClr val="4D4D4D"/>
                </a:solidFill>
                <a:latin typeface="-apple-system"/>
                <a:ea typeface="-apple-system"/>
              </a:rPr>
              <a:t>Transformer </a:t>
            </a:r>
            <a:r>
              <a:rPr lang="zh-CN" altLang="en-US" sz="1600" b="1" i="1">
                <a:solidFill>
                  <a:srgbClr val="4D4D4D"/>
                </a:solidFill>
                <a:latin typeface="-apple-system"/>
                <a:ea typeface="-apple-system"/>
              </a:rPr>
              <a:t>解码器已完成其输出。每一步的输出</a:t>
            </a:r>
            <a:endParaRPr lang="zh-CN" altLang="en-US" sz="1600" b="1" i="1">
              <a:solidFill>
                <a:srgbClr val="4D4D4D"/>
              </a:solidFill>
              <a:latin typeface="-apple-system"/>
              <a:ea typeface="-apple-system"/>
            </a:endParaRPr>
          </a:p>
          <a:p>
            <a:pPr marL="0" indent="0">
              <a:lnSpc>
                <a:spcPts val="975"/>
              </a:lnSpc>
              <a:spcAft>
                <a:spcPts val="600"/>
              </a:spcAft>
            </a:pPr>
            <a:r>
              <a:rPr lang="zh-CN" altLang="en-US" sz="1600" b="1" i="1">
                <a:solidFill>
                  <a:srgbClr val="4D4D4D"/>
                </a:solidFill>
                <a:latin typeface="-apple-system"/>
                <a:ea typeface="-apple-system"/>
              </a:rPr>
              <a:t>都会在下一个时间步输入到下面的第一个解码器，解码</a:t>
            </a:r>
            <a:endParaRPr lang="zh-CN" altLang="en-US" sz="1600" b="1" i="1">
              <a:solidFill>
                <a:srgbClr val="4D4D4D"/>
              </a:solidFill>
              <a:latin typeface="-apple-system"/>
              <a:ea typeface="-apple-system"/>
            </a:endParaRPr>
          </a:p>
          <a:p>
            <a:pPr marL="0" indent="0">
              <a:lnSpc>
                <a:spcPts val="975"/>
              </a:lnSpc>
              <a:spcAft>
                <a:spcPts val="600"/>
              </a:spcAft>
            </a:pPr>
            <a:r>
              <a:rPr lang="zh-CN" altLang="en-US" sz="1600" b="1" i="1">
                <a:solidFill>
                  <a:srgbClr val="4D4D4D"/>
                </a:solidFill>
                <a:latin typeface="-apple-system"/>
                <a:ea typeface="-apple-system"/>
              </a:rPr>
              <a:t>器像编码器一样将解码结果显示出来。</a:t>
            </a:r>
            <a:endParaRPr lang="zh-CN" altLang="en-US" sz="1600" b="1" i="1">
              <a:solidFill>
                <a:srgbClr val="4D4D4D"/>
              </a:solidFill>
              <a:latin typeface="-apple-system"/>
              <a:ea typeface="-apple-system"/>
            </a:endParaRPr>
          </a:p>
        </p:txBody>
      </p:sp>
      <p:sp>
        <p:nvSpPr>
          <p:cNvPr id="8" name="文本框 7"/>
          <p:cNvSpPr txBox="1"/>
          <p:nvPr/>
        </p:nvSpPr>
        <p:spPr>
          <a:xfrm>
            <a:off x="1822450" y="2521267"/>
            <a:ext cx="5080000" cy="583565"/>
          </a:xfrm>
          <a:prstGeom prst="rect">
            <a:avLst/>
          </a:prstGeom>
        </p:spPr>
        <p:txBody>
          <a:bodyPr>
            <a:spAutoFit/>
          </a:bodyPr>
          <a:p>
            <a:pPr marL="0" indent="0"/>
            <a:r>
              <a:rPr lang="en-US" altLang="zh-CN" sz="1600" b="0" i="0">
                <a:solidFill>
                  <a:srgbClr val="4D4D4D"/>
                </a:solidFill>
                <a:latin typeface="-apple-system"/>
                <a:ea typeface="-apple-system"/>
              </a:rPr>
              <a:t>Mask </a:t>
            </a:r>
            <a:r>
              <a:rPr lang="zh-CN" altLang="en-US" sz="1600" b="0" i="0">
                <a:solidFill>
                  <a:srgbClr val="4D4D4D"/>
                </a:solidFill>
                <a:latin typeface="-apple-system"/>
                <a:ea typeface="-apple-system"/>
              </a:rPr>
              <a:t>掩码对某些值进行掩盖，使其在参数更新时不产生效果。分别是 Padding Mask 和 Sequence Mask。</a:t>
            </a:r>
            <a:endParaRPr lang="zh-CN" altLang="en-US" sz="1600" b="0" i="0">
              <a:solidFill>
                <a:srgbClr val="4D4D4D"/>
              </a:solidFill>
              <a:latin typeface="-apple-system"/>
              <a:ea typeface="-apple-system"/>
            </a:endParaRPr>
          </a:p>
        </p:txBody>
      </p:sp>
      <p:sp>
        <p:nvSpPr>
          <p:cNvPr id="9" name="文本框 8"/>
          <p:cNvSpPr txBox="1"/>
          <p:nvPr/>
        </p:nvSpPr>
        <p:spPr>
          <a:xfrm>
            <a:off x="1822450" y="3181985"/>
            <a:ext cx="5080000" cy="869315"/>
          </a:xfrm>
          <a:prstGeom prst="rect">
            <a:avLst/>
          </a:prstGeom>
        </p:spPr>
        <p:txBody>
          <a:bodyPr>
            <a:noAutofit/>
          </a:bodyPr>
          <a:p>
            <a:pPr marL="0" indent="0"/>
            <a:r>
              <a:rPr lang="en-US" altLang="zh-CN" sz="1600" b="0" i="0">
                <a:solidFill>
                  <a:srgbClr val="4D4D4D"/>
                </a:solidFill>
                <a:latin typeface="-apple-system"/>
                <a:ea typeface="-apple-system"/>
              </a:rPr>
              <a:t> </a:t>
            </a:r>
            <a:r>
              <a:rPr lang="en-US" altLang="zh-CN" sz="1600" b="1" i="0">
                <a:solidFill>
                  <a:srgbClr val="4D4D4D"/>
                </a:solidFill>
                <a:latin typeface="-apple-system"/>
                <a:ea typeface="-apple-system"/>
              </a:rPr>
              <a:t>Padding mask </a:t>
            </a:r>
            <a:r>
              <a:rPr lang="zh-CN" altLang="en-US" sz="1600" b="1" i="0">
                <a:solidFill>
                  <a:srgbClr val="4D4D4D"/>
                </a:solidFill>
                <a:latin typeface="-apple-system"/>
                <a:ea typeface="-apple-system"/>
              </a:rPr>
              <a:t>用于每个批次输入序列的长度是不一样的，对输入序列进行对齐。</a:t>
            </a:r>
            <a:endParaRPr lang="zh-CN" altLang="en-US" sz="1600" b="1" i="0">
              <a:solidFill>
                <a:srgbClr val="4D4D4D"/>
              </a:solidFill>
              <a:latin typeface="-apple-system"/>
              <a:ea typeface="-apple-system"/>
            </a:endParaRPr>
          </a:p>
        </p:txBody>
      </p:sp>
      <p:sp>
        <p:nvSpPr>
          <p:cNvPr id="10" name="文本框 9"/>
          <p:cNvSpPr txBox="1"/>
          <p:nvPr/>
        </p:nvSpPr>
        <p:spPr>
          <a:xfrm>
            <a:off x="1822450" y="3834130"/>
            <a:ext cx="4368165" cy="836295"/>
          </a:xfrm>
          <a:prstGeom prst="rect">
            <a:avLst/>
          </a:prstGeom>
          <a:noFill/>
        </p:spPr>
        <p:txBody>
          <a:bodyPr wrap="square" rtlCol="0" anchor="t">
            <a:noAutofit/>
          </a:bodyPr>
          <a:p>
            <a:r>
              <a:rPr lang="zh-CN" altLang="en-US" sz="1600"/>
              <a:t>Sequence Mask 是为了使得 Decoder 不能看见未来的信息。也就是对于一个序列，在t时刻，我们的解码输出应该只能依赖于t时刻之前的输出，而不能依赖t之后的输出。</a:t>
            </a:r>
            <a:endParaRPr lang="zh-CN" altLang="en-US" sz="1600"/>
          </a:p>
          <a:p>
            <a:endParaRPr lang="zh-CN" altLang="en-US" sz="1600"/>
          </a:p>
        </p:txBody>
      </p:sp>
    </p:spTree>
    <p:custDataLst>
      <p:tags r:id="rId3"/>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112972" y="3477870"/>
            <a:ext cx="9844775" cy="1800000"/>
          </a:xfrm>
        </p:spPr>
        <p:txBody>
          <a:bodyPr wrap="square">
            <a:normAutofit/>
          </a:bodyPr>
          <a:lstStyle/>
          <a:p>
            <a:r>
              <a:rPr lang="zh-CN" altLang="en-US" dirty="0"/>
              <a:t>感谢观看</a:t>
            </a:r>
            <a:endParaRPr lang="zh-CN" altLang="en-US" dirty="0"/>
          </a:p>
        </p:txBody>
      </p:sp>
      <p:sp>
        <p:nvSpPr>
          <p:cNvPr id="2" name="文本占位符 1"/>
          <p:cNvSpPr>
            <a:spLocks noGrp="1"/>
          </p:cNvSpPr>
          <p:nvPr>
            <p:ph type="body" sz="quarter" idx="17"/>
            <p:custDataLst>
              <p:tags r:id="rId2"/>
            </p:custDataLst>
          </p:nvPr>
        </p:nvSpPr>
        <p:spPr/>
        <p:txBody>
          <a:bodyPr/>
          <a:lstStyle/>
          <a:p>
            <a:r>
              <a:rPr lang="zh-CN" altLang="en-US" b="1" dirty="0"/>
              <a:t>邹欣</a:t>
            </a:r>
            <a:r>
              <a:rPr lang="zh-CN" altLang="en-US" b="1" dirty="0"/>
              <a:t>潼</a:t>
            </a:r>
            <a:endParaRPr lang="zh-CN" altLang="en-US" b="1" dirty="0"/>
          </a:p>
        </p:txBody>
      </p:sp>
    </p:spTree>
    <p:custDataLst>
      <p:tags r:id="rId3"/>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latin typeface="微软雅黑" panose="020B0503020204020204" charset="-122"/>
                <a:ea typeface="微软雅黑" panose="020B0503020204020204" charset="-122"/>
              </a:rPr>
              <a:t>王韵清</a:t>
            </a:r>
            <a:endParaRPr lang="zh-CN" altLang="en-US">
              <a:latin typeface="微软雅黑" panose="020B0503020204020204" charset="-122"/>
              <a:ea typeface="微软雅黑" panose="020B0503020204020204" charset="-122"/>
            </a:endParaRPr>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7.7 - 7.14 </a:t>
            </a:r>
            <a:r>
              <a:rPr lang="zh-CN" altLang="en-US" dirty="0"/>
              <a:t>学习</a:t>
            </a:r>
            <a:r>
              <a:rPr lang="zh-CN" altLang="en-US" dirty="0"/>
              <a:t>内容</a:t>
            </a:r>
            <a:endParaRPr lang="zh-CN" altLang="en-US" dirty="0"/>
          </a:p>
        </p:txBody>
      </p:sp>
      <p:sp>
        <p:nvSpPr>
          <p:cNvPr id="3" name="Subtitle 2"/>
          <p:cNvSpPr>
            <a:spLocks noGrp="1"/>
          </p:cNvSpPr>
          <p:nvPr>
            <p:ph type="subTitle" idx="1"/>
          </p:nvPr>
        </p:nvSpPr>
        <p:spPr/>
        <p:txBody>
          <a:bodyPr/>
          <a:lstStyle/>
          <a:p>
            <a:r>
              <a:rPr lang="zh-CN" altLang="en-US"/>
              <a:t>王韵清</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Pytorch  -&gt; </a:t>
            </a:r>
            <a:r>
              <a:rPr lang="zh-CN" altLang="en-US">
                <a:sym typeface="+mn-ea"/>
              </a:rPr>
              <a:t>创建数据集</a:t>
            </a:r>
            <a:endParaRPr lang="en-US" altLang="zh-CN"/>
          </a:p>
        </p:txBody>
      </p:sp>
      <p:sp>
        <p:nvSpPr>
          <p:cNvPr id="3" name="Content Placeholder 2"/>
          <p:cNvSpPr>
            <a:spLocks noGrp="1"/>
          </p:cNvSpPr>
          <p:nvPr>
            <p:ph idx="1"/>
          </p:nvPr>
        </p:nvSpPr>
        <p:spPr/>
        <p:txBody>
          <a:bodyPr/>
          <a:p>
            <a:pPr marL="457200" lvl="1" indent="0">
              <a:buNone/>
            </a:pPr>
            <a:r>
              <a:rPr lang="zh-CN" altLang="en-US"/>
              <a:t>由</a:t>
            </a:r>
            <a:r>
              <a:rPr lang="en-US" altLang="zh-CN"/>
              <a:t>init</a:t>
            </a:r>
            <a:r>
              <a:rPr lang="zh-CN" altLang="en-US"/>
              <a:t>，</a:t>
            </a:r>
            <a:r>
              <a:rPr lang="en-US" altLang="zh-CN"/>
              <a:t>getitem</a:t>
            </a:r>
            <a:r>
              <a:rPr lang="zh-CN" altLang="en-US"/>
              <a:t>，</a:t>
            </a:r>
            <a:r>
              <a:rPr lang="en-US" altLang="zh-CN"/>
              <a:t>len</a:t>
            </a:r>
            <a:r>
              <a:rPr lang="zh-CN" altLang="en-US"/>
              <a:t>三个函数</a:t>
            </a:r>
            <a:r>
              <a:rPr lang="zh-CN" altLang="en-US"/>
              <a:t>组成</a:t>
            </a:r>
            <a:endParaRPr lang="zh-CN" altLang="en-US"/>
          </a:p>
        </p:txBody>
      </p:sp>
      <p:pic>
        <p:nvPicPr>
          <p:cNvPr id="4" name="Picture 3"/>
          <p:cNvPicPr>
            <a:picLocks noChangeAspect="1"/>
          </p:cNvPicPr>
          <p:nvPr>
            <p:custDataLst>
              <p:tags r:id="rId1"/>
            </p:custDataLst>
          </p:nvPr>
        </p:nvPicPr>
        <p:blipFill>
          <a:blip r:embed="rId2"/>
          <a:stretch>
            <a:fillRect/>
          </a:stretch>
        </p:blipFill>
        <p:spPr>
          <a:xfrm>
            <a:off x="1301750" y="2397760"/>
            <a:ext cx="6513195" cy="38677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RNN</a:t>
            </a:r>
            <a:r>
              <a:rPr lang="zh-CN" altLang="en-US"/>
              <a:t>循环神经</a:t>
            </a:r>
            <a:r>
              <a:rPr lang="zh-CN" altLang="en-US"/>
              <a:t>网络</a:t>
            </a:r>
            <a:endParaRPr lang="zh-CN" altLang="en-US"/>
          </a:p>
        </p:txBody>
      </p:sp>
      <p:sp>
        <p:nvSpPr>
          <p:cNvPr id="3" name="内容占位符 2"/>
          <p:cNvSpPr>
            <a:spLocks noGrp="1"/>
          </p:cNvSpPr>
          <p:nvPr>
            <p:ph idx="1"/>
          </p:nvPr>
        </p:nvSpPr>
        <p:spPr/>
        <p:txBody>
          <a:bodyPr/>
          <a:p>
            <a:r>
              <a:rPr lang="zh-CN" altLang="en-US" sz="1800"/>
              <a:t>由于其独特的使数据前后相关联的性质，在语义分析，文字翻译等NLP（自然语言处理）领域大受欢迎。RNN主要用来预测序列数据，并且它每一步的参数都是共享的，</a:t>
            </a:r>
            <a:r>
              <a:rPr lang="zh-CN" altLang="en-US" sz="1800">
                <a:sym typeface="+mn-ea"/>
              </a:rPr>
              <a:t>但是由于其独特的权重共享的机制，导致了它在更深层的层数上会出现权重缺失的情况从而导致求偏导过程中梯度消失或梯度爆炸。</a:t>
            </a:r>
            <a:endParaRPr lang="zh-CN" altLang="en-US" sz="1800">
              <a:sym typeface="+mn-ea"/>
            </a:endParaRPr>
          </a:p>
          <a:p>
            <a:pPr marL="0" indent="0">
              <a:buNone/>
            </a:pPr>
            <a:endParaRPr lang="zh-CN" altLang="en-US" sz="1800">
              <a:sym typeface="+mn-ea"/>
            </a:endParaRPr>
          </a:p>
          <a:p>
            <a:r>
              <a:rPr lang="zh-CN" altLang="en-US" sz="1800">
                <a:sym typeface="+mn-ea"/>
              </a:rPr>
              <a:t>所幸后人发明了LSTM和GRU，来使前面层数的关键信息能够以传递到后面的层数上。</a:t>
            </a:r>
            <a:endParaRPr lang="zh-CN" altLang="en-US" sz="1800">
              <a:sym typeface="+mn-ea"/>
            </a:endParaRPr>
          </a:p>
          <a:p>
            <a:endParaRPr lang="zh-CN" altLang="en-US" sz="1800">
              <a:sym typeface="+mn-ea"/>
            </a:endParaRPr>
          </a:p>
        </p:txBody>
      </p:sp>
      <p:pic>
        <p:nvPicPr>
          <p:cNvPr id="4" name="图片 3" descr="202407131501957"/>
          <p:cNvPicPr>
            <a:picLocks noChangeAspect="1"/>
          </p:cNvPicPr>
          <p:nvPr/>
        </p:nvPicPr>
        <p:blipFill>
          <a:blip r:embed="rId1"/>
          <a:stretch>
            <a:fillRect/>
          </a:stretch>
        </p:blipFill>
        <p:spPr>
          <a:xfrm>
            <a:off x="6897370" y="3895090"/>
            <a:ext cx="4664710" cy="1666875"/>
          </a:xfrm>
          <a:prstGeom prst="rect">
            <a:avLst/>
          </a:prstGeom>
        </p:spPr>
      </p:pic>
      <p:pic>
        <p:nvPicPr>
          <p:cNvPr id="5" name="图片 4" descr="202407101945778"/>
          <p:cNvPicPr>
            <a:picLocks noChangeAspect="1"/>
          </p:cNvPicPr>
          <p:nvPr/>
        </p:nvPicPr>
        <p:blipFill>
          <a:blip r:embed="rId2"/>
          <a:stretch>
            <a:fillRect/>
          </a:stretch>
        </p:blipFill>
        <p:spPr>
          <a:xfrm>
            <a:off x="838200" y="3780155"/>
            <a:ext cx="6059170" cy="1896110"/>
          </a:xfrm>
          <a:prstGeom prst="rect">
            <a:avLst/>
          </a:prstGeom>
        </p:spPr>
      </p:pic>
      <p:sp>
        <p:nvSpPr>
          <p:cNvPr id="6" name="文本框 5"/>
          <p:cNvSpPr txBox="1"/>
          <p:nvPr/>
        </p:nvSpPr>
        <p:spPr>
          <a:xfrm>
            <a:off x="838200" y="5676265"/>
            <a:ext cx="6096000" cy="922020"/>
          </a:xfrm>
          <a:prstGeom prst="rect">
            <a:avLst/>
          </a:prstGeom>
          <a:noFill/>
        </p:spPr>
        <p:txBody>
          <a:bodyPr wrap="square" rtlCol="0" anchor="t">
            <a:spAutoFit/>
          </a:bodyPr>
          <a:p>
            <a:r>
              <a:rPr lang="zh-CN" altLang="en-US"/>
              <a:t>这里比较有意思的是独热编码这种encoder（编码器），来将词语分布到不同维度上，但是这种方法缺失了不同词语之间的联系，很难表达出复杂语义。</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创建</a:t>
            </a:r>
            <a:r>
              <a:rPr lang="zh-CN" altLang="en-US"/>
              <a:t>模型</a:t>
            </a:r>
            <a:endParaRPr lang="zh-CN" altLang="en-US"/>
          </a:p>
        </p:txBody>
      </p:sp>
      <p:sp>
        <p:nvSpPr>
          <p:cNvPr id="3" name="Content Placeholder 2"/>
          <p:cNvSpPr>
            <a:spLocks noGrp="1"/>
          </p:cNvSpPr>
          <p:nvPr>
            <p:ph idx="1"/>
          </p:nvPr>
        </p:nvSpPr>
        <p:spPr/>
        <p:txBody>
          <a:bodyPr/>
          <a:p>
            <a:r>
              <a:rPr lang="zh-CN" altLang="en-US"/>
              <a:t>由</a:t>
            </a:r>
            <a:r>
              <a:rPr lang="en-US" altLang="zh-CN"/>
              <a:t> init</a:t>
            </a:r>
            <a:r>
              <a:rPr lang="zh-CN" altLang="en-US"/>
              <a:t>和</a:t>
            </a:r>
            <a:r>
              <a:rPr lang="en-US" altLang="zh-CN"/>
              <a:t>forward</a:t>
            </a:r>
            <a:r>
              <a:rPr lang="zh-CN" altLang="en-US"/>
              <a:t>两个函数</a:t>
            </a:r>
            <a:r>
              <a:rPr lang="zh-CN" altLang="en-US"/>
              <a:t>组成</a:t>
            </a:r>
            <a:endParaRPr lang="zh-CN" altLang="en-US"/>
          </a:p>
          <a:p>
            <a:r>
              <a:rPr lang="zh-CN" altLang="en-US"/>
              <a:t>需要权重初始化的情况下增加一个</a:t>
            </a:r>
            <a:r>
              <a:rPr lang="en-US" altLang="zh-CN"/>
              <a:t>initialize_weight</a:t>
            </a:r>
            <a:r>
              <a:rPr lang="zh-CN" altLang="en-US"/>
              <a:t>函数</a:t>
            </a:r>
            <a:endParaRPr lang="zh-CN" altLang="en-US"/>
          </a:p>
          <a:p>
            <a:r>
              <a:rPr lang="en-US" altLang="zh-CN"/>
              <a:t>init</a:t>
            </a:r>
            <a:r>
              <a:rPr lang="zh-CN" altLang="en-US"/>
              <a:t>搭建模型，</a:t>
            </a:r>
            <a:r>
              <a:rPr lang="en-US" altLang="zh-CN"/>
              <a:t>forward</a:t>
            </a:r>
            <a:r>
              <a:rPr lang="zh-CN" altLang="en-US"/>
              <a:t>向前</a:t>
            </a:r>
            <a:r>
              <a:rPr lang="zh-CN" altLang="en-US"/>
              <a:t>传播</a:t>
            </a:r>
            <a:endParaRPr lang="zh-CN" altLang="en-US"/>
          </a:p>
        </p:txBody>
      </p:sp>
      <p:pic>
        <p:nvPicPr>
          <p:cNvPr id="4" name="Picture 3"/>
          <p:cNvPicPr>
            <a:picLocks noChangeAspect="1"/>
          </p:cNvPicPr>
          <p:nvPr>
            <p:custDataLst>
              <p:tags r:id="rId1"/>
            </p:custDataLst>
          </p:nvPr>
        </p:nvPicPr>
        <p:blipFill>
          <a:blip r:embed="rId2"/>
          <a:stretch>
            <a:fillRect/>
          </a:stretch>
        </p:blipFill>
        <p:spPr>
          <a:xfrm>
            <a:off x="1009015" y="3389630"/>
            <a:ext cx="5752465" cy="31521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训练</a:t>
            </a:r>
            <a:r>
              <a:rPr lang="en-US" altLang="zh-CN"/>
              <a:t> &amp; </a:t>
            </a:r>
            <a:r>
              <a:rPr lang="zh-CN" altLang="en-US"/>
              <a:t>测试</a:t>
            </a:r>
            <a:endParaRPr lang="zh-CN" altLang="en-US"/>
          </a:p>
        </p:txBody>
      </p:sp>
      <p:sp>
        <p:nvSpPr>
          <p:cNvPr id="3" name="Content Placeholder 2"/>
          <p:cNvSpPr>
            <a:spLocks noGrp="1"/>
          </p:cNvSpPr>
          <p:nvPr>
            <p:ph idx="1"/>
          </p:nvPr>
        </p:nvSpPr>
        <p:spPr/>
        <p:txBody>
          <a:bodyPr/>
          <a:p>
            <a:r>
              <a:rPr lang="zh-CN" altLang="en-US"/>
              <a:t>实例化模型、选择损失函数、</a:t>
            </a:r>
            <a:r>
              <a:rPr lang="en-US" altLang="zh-CN"/>
              <a:t> </a:t>
            </a:r>
            <a:r>
              <a:rPr lang="zh-CN" altLang="en-US"/>
              <a:t>选择</a:t>
            </a:r>
            <a:r>
              <a:rPr lang="zh-CN" altLang="en-US"/>
              <a:t>优化器</a:t>
            </a:r>
            <a:endParaRPr lang="zh-CN" altLang="en-US"/>
          </a:p>
          <a:p>
            <a:r>
              <a:rPr lang="zh-CN" altLang="en-US"/>
              <a:t>在指定的循环次数里</a:t>
            </a:r>
            <a:r>
              <a:rPr lang="zh-CN" altLang="en-US"/>
              <a:t>训练</a:t>
            </a:r>
            <a:endParaRPr lang="zh-CN" altLang="en-US"/>
          </a:p>
          <a:p>
            <a:pPr lvl="1"/>
            <a:r>
              <a:rPr lang="zh-CN" altLang="en-US" sz="2400"/>
              <a:t>清空历史梯度</a:t>
            </a:r>
            <a:endParaRPr lang="zh-CN" altLang="en-US" sz="2400"/>
          </a:p>
          <a:p>
            <a:pPr lvl="1"/>
            <a:r>
              <a:rPr lang="zh-CN" altLang="en-US"/>
              <a:t>反向传播</a:t>
            </a:r>
            <a:endParaRPr lang="zh-CN" altLang="en-US"/>
          </a:p>
          <a:p>
            <a:pPr lvl="1"/>
            <a:r>
              <a:rPr lang="zh-CN" altLang="en-US"/>
              <a:t>更新参数</a:t>
            </a:r>
            <a:endParaRPr lang="zh-CN" altLang="en-US"/>
          </a:p>
          <a:p>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p:nvPr>
            <p:ph idx="1"/>
          </p:nvPr>
        </p:nvSpPr>
        <p:spPr/>
        <p:txBody>
          <a:bodyPr/>
          <a:p>
            <a:endParaRPr lang="en-US"/>
          </a:p>
        </p:txBody>
      </p:sp>
      <p:pic>
        <p:nvPicPr>
          <p:cNvPr id="5" name="Picture 4" descr="屏幕截图 2024-07-07 091737"/>
          <p:cNvPicPr>
            <a:picLocks noChangeAspect="1"/>
          </p:cNvPicPr>
          <p:nvPr/>
        </p:nvPicPr>
        <p:blipFill>
          <a:blip r:embed="rId1"/>
          <a:stretch>
            <a:fillRect/>
          </a:stretch>
        </p:blipFill>
        <p:spPr>
          <a:xfrm>
            <a:off x="605155" y="43815"/>
            <a:ext cx="7682230" cy="4168775"/>
          </a:xfrm>
          <a:prstGeom prst="rect">
            <a:avLst/>
          </a:prstGeom>
        </p:spPr>
      </p:pic>
      <p:pic>
        <p:nvPicPr>
          <p:cNvPr id="6" name="Picture 5" descr="屏幕截图 2024-07-07 093334"/>
          <p:cNvPicPr>
            <a:picLocks noChangeAspect="1"/>
          </p:cNvPicPr>
          <p:nvPr/>
        </p:nvPicPr>
        <p:blipFill>
          <a:blip r:embed="rId2"/>
          <a:stretch>
            <a:fillRect/>
          </a:stretch>
        </p:blipFill>
        <p:spPr>
          <a:xfrm>
            <a:off x="680720" y="4212590"/>
            <a:ext cx="5172075" cy="261112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t>
            </a:r>
            <a:r>
              <a:rPr lang="en-US"/>
              <a:t>eNet</a:t>
            </a:r>
            <a:endParaRPr lang="en-US"/>
          </a:p>
        </p:txBody>
      </p:sp>
      <p:sp>
        <p:nvSpPr>
          <p:cNvPr id="3" name="Content Placeholder 2"/>
          <p:cNvSpPr>
            <a:spLocks noGrp="1"/>
          </p:cNvSpPr>
          <p:nvPr>
            <p:ph idx="1"/>
          </p:nvPr>
        </p:nvSpPr>
        <p:spPr/>
        <p:txBody>
          <a:bodyPr/>
          <a:p>
            <a:endParaRPr lang="en-US"/>
          </a:p>
        </p:txBody>
      </p:sp>
      <p:pic>
        <p:nvPicPr>
          <p:cNvPr id="4" name="Picture 3" descr="202407091432763"/>
          <p:cNvPicPr>
            <a:picLocks noChangeAspect="1"/>
          </p:cNvPicPr>
          <p:nvPr/>
        </p:nvPicPr>
        <p:blipFill>
          <a:blip r:embed="rId1"/>
          <a:stretch>
            <a:fillRect/>
          </a:stretch>
        </p:blipFill>
        <p:spPr>
          <a:xfrm>
            <a:off x="838200" y="1901190"/>
            <a:ext cx="10722610" cy="458025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a:t>
            </a:r>
            <a:r>
              <a:rPr lang="en-US"/>
              <a:t>lexNet</a:t>
            </a:r>
            <a:endParaRPr lang="en-US"/>
          </a:p>
        </p:txBody>
      </p:sp>
      <p:sp>
        <p:nvSpPr>
          <p:cNvPr id="3" name="Content Placeholder 2"/>
          <p:cNvSpPr>
            <a:spLocks noGrp="1"/>
          </p:cNvSpPr>
          <p:nvPr>
            <p:ph idx="1"/>
          </p:nvPr>
        </p:nvSpPr>
        <p:spPr/>
        <p:txBody>
          <a:bodyPr/>
          <a:p>
            <a:endParaRPr lang="en-US"/>
          </a:p>
        </p:txBody>
      </p:sp>
      <p:pic>
        <p:nvPicPr>
          <p:cNvPr id="4" name="Picture 3" descr="屏幕截图 2024-07-08 220146"/>
          <p:cNvPicPr>
            <a:picLocks noChangeAspect="1"/>
          </p:cNvPicPr>
          <p:nvPr/>
        </p:nvPicPr>
        <p:blipFill>
          <a:blip r:embed="rId1"/>
          <a:stretch>
            <a:fillRect/>
          </a:stretch>
        </p:blipFill>
        <p:spPr>
          <a:xfrm>
            <a:off x="135890" y="1691005"/>
            <a:ext cx="12192000" cy="445706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VGG</a:t>
            </a:r>
            <a:endParaRPr lang="en-US"/>
          </a:p>
        </p:txBody>
      </p:sp>
      <p:pic>
        <p:nvPicPr>
          <p:cNvPr id="4" name="Content Placeholder 3"/>
          <p:cNvPicPr>
            <a:picLocks noChangeAspect="1"/>
          </p:cNvPicPr>
          <p:nvPr>
            <p:ph idx="1"/>
            <p:custDataLst>
              <p:tags r:id="rId1"/>
            </p:custDataLst>
          </p:nvPr>
        </p:nvPicPr>
        <p:blipFill>
          <a:blip r:embed="rId2"/>
          <a:stretch>
            <a:fillRect/>
          </a:stretch>
        </p:blipFill>
        <p:spPr>
          <a:xfrm>
            <a:off x="754380" y="1942465"/>
            <a:ext cx="5120640" cy="4351655"/>
          </a:xfrm>
          <a:prstGeom prst="rect">
            <a:avLst/>
          </a:prstGeom>
        </p:spPr>
      </p:pic>
      <p:pic>
        <p:nvPicPr>
          <p:cNvPr id="5" name="Picture 4" descr="屏幕截图 2024-07-09 154748"/>
          <p:cNvPicPr>
            <a:picLocks noChangeAspect="1"/>
          </p:cNvPicPr>
          <p:nvPr/>
        </p:nvPicPr>
        <p:blipFill>
          <a:blip r:embed="rId3"/>
          <a:srcRect t="28647" b="1245"/>
          <a:stretch>
            <a:fillRect/>
          </a:stretch>
        </p:blipFill>
        <p:spPr>
          <a:xfrm>
            <a:off x="4871085" y="2404745"/>
            <a:ext cx="6626860" cy="4311015"/>
          </a:xfrm>
          <a:prstGeom prst="rect">
            <a:avLst/>
          </a:prstGeom>
        </p:spPr>
      </p:pic>
      <p:pic>
        <p:nvPicPr>
          <p:cNvPr id="6" name="Picture 5" descr="屏幕截图 2024-07-10 084343"/>
          <p:cNvPicPr>
            <a:picLocks noChangeAspect="1"/>
          </p:cNvPicPr>
          <p:nvPr/>
        </p:nvPicPr>
        <p:blipFill>
          <a:blip r:embed="rId4"/>
          <a:stretch>
            <a:fillRect/>
          </a:stretch>
        </p:blipFill>
        <p:spPr>
          <a:xfrm>
            <a:off x="6101715" y="0"/>
            <a:ext cx="5971540" cy="259207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GoogLe</a:t>
            </a:r>
            <a:r>
              <a:rPr lang="en-US" altLang="zh-CN"/>
              <a:t>N</a:t>
            </a:r>
            <a:r>
              <a:rPr lang="en-US" altLang="zh-CN"/>
              <a:t>et</a:t>
            </a:r>
            <a:endParaRPr lang="en-US" altLang="zh-CN"/>
          </a:p>
        </p:txBody>
      </p:sp>
      <p:sp>
        <p:nvSpPr>
          <p:cNvPr id="3" name="Content Placeholder 2"/>
          <p:cNvSpPr>
            <a:spLocks noGrp="1"/>
          </p:cNvSpPr>
          <p:nvPr>
            <p:ph idx="1"/>
          </p:nvPr>
        </p:nvSpPr>
        <p:spPr/>
        <p:txBody>
          <a:bodyPr/>
          <a:p>
            <a:endParaRPr lang="en-US"/>
          </a:p>
        </p:txBody>
      </p:sp>
      <p:pic>
        <p:nvPicPr>
          <p:cNvPr id="5" name="Picture 4"/>
          <p:cNvPicPr>
            <a:picLocks noChangeAspect="1"/>
          </p:cNvPicPr>
          <p:nvPr/>
        </p:nvPicPr>
        <p:blipFill>
          <a:blip r:embed="rId1"/>
          <a:srcRect t="18192" b="39699"/>
        </p:blipFill>
        <p:spPr>
          <a:xfrm>
            <a:off x="7585075" y="0"/>
            <a:ext cx="4482465" cy="6858000"/>
          </a:xfrm>
          <a:prstGeom prst="rect">
            <a:avLst/>
          </a:prstGeom>
        </p:spPr>
      </p:pic>
      <p:pic>
        <p:nvPicPr>
          <p:cNvPr id="4" name="Picture 3" descr="屏幕截图 2024-07-09 161724"/>
          <p:cNvPicPr>
            <a:picLocks noChangeAspect="1"/>
          </p:cNvPicPr>
          <p:nvPr/>
        </p:nvPicPr>
        <p:blipFill>
          <a:blip r:embed="rId2"/>
          <a:stretch>
            <a:fillRect/>
          </a:stretch>
        </p:blipFill>
        <p:spPr>
          <a:xfrm>
            <a:off x="102870" y="1945640"/>
            <a:ext cx="8129905" cy="296672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t>
            </a:r>
            <a:r>
              <a:rPr lang="en-US"/>
              <a:t>esNet</a:t>
            </a:r>
            <a:endParaRPr lang="en-US"/>
          </a:p>
        </p:txBody>
      </p:sp>
      <p:sp>
        <p:nvSpPr>
          <p:cNvPr id="3" name="Content Placeholder 2"/>
          <p:cNvSpPr>
            <a:spLocks noGrp="1"/>
          </p:cNvSpPr>
          <p:nvPr>
            <p:ph idx="1"/>
          </p:nvPr>
        </p:nvSpPr>
        <p:spPr/>
        <p:txBody>
          <a:bodyPr/>
          <a:p>
            <a:endParaRPr lang="en-US"/>
          </a:p>
        </p:txBody>
      </p:sp>
      <p:pic>
        <p:nvPicPr>
          <p:cNvPr id="4" name="Picture 3" descr="屏幕截图 2024-07-09 200709"/>
          <p:cNvPicPr>
            <a:picLocks noChangeAspect="1"/>
          </p:cNvPicPr>
          <p:nvPr/>
        </p:nvPicPr>
        <p:blipFill>
          <a:blip r:embed="rId1"/>
          <a:stretch>
            <a:fillRect/>
          </a:stretch>
        </p:blipFill>
        <p:spPr>
          <a:xfrm>
            <a:off x="909320" y="1691005"/>
            <a:ext cx="8339455" cy="417639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t>
            </a:r>
            <a:r>
              <a:rPr lang="en-US"/>
              <a:t>esNext</a:t>
            </a:r>
            <a:endParaRPr lang="en-US"/>
          </a:p>
        </p:txBody>
      </p:sp>
      <p:sp>
        <p:nvSpPr>
          <p:cNvPr id="3" name="Content Placeholder 2"/>
          <p:cNvSpPr>
            <a:spLocks noGrp="1"/>
          </p:cNvSpPr>
          <p:nvPr>
            <p:ph idx="1"/>
          </p:nvPr>
        </p:nvSpPr>
        <p:spPr/>
        <p:txBody>
          <a:bodyPr/>
          <a:p>
            <a:endParaRPr lang="en-US"/>
          </a:p>
        </p:txBody>
      </p:sp>
      <p:pic>
        <p:nvPicPr>
          <p:cNvPr id="4" name="Picture 3" descr="屏幕截图 2024-07-09 205237"/>
          <p:cNvPicPr>
            <a:picLocks noChangeAspect="1"/>
          </p:cNvPicPr>
          <p:nvPr/>
        </p:nvPicPr>
        <p:blipFill>
          <a:blip r:embed="rId1"/>
          <a:stretch>
            <a:fillRect/>
          </a:stretch>
        </p:blipFill>
        <p:spPr>
          <a:xfrm>
            <a:off x="725805" y="1511300"/>
            <a:ext cx="10044430" cy="456311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RNN</a:t>
            </a:r>
            <a:endParaRPr lang="en-US"/>
          </a:p>
        </p:txBody>
      </p:sp>
      <p:sp>
        <p:nvSpPr>
          <p:cNvPr id="3" name="Content Placeholder 2"/>
          <p:cNvSpPr>
            <a:spLocks noGrp="1"/>
          </p:cNvSpPr>
          <p:nvPr>
            <p:ph idx="1"/>
          </p:nvPr>
        </p:nvSpPr>
        <p:spPr/>
        <p:txBody>
          <a:bodyPr/>
          <a:p>
            <a:r>
              <a:rPr lang="zh-CN" altLang="en-US"/>
              <a:t>链式</a:t>
            </a:r>
            <a:endParaRPr lang="zh-CN" altLang="en-US"/>
          </a:p>
          <a:p>
            <a:r>
              <a:rPr lang="zh-CN" altLang="en-US"/>
              <a:t>同时参考现有输入和过去</a:t>
            </a:r>
            <a:r>
              <a:rPr lang="zh-CN" altLang="en-US"/>
              <a:t>记忆</a:t>
            </a:r>
            <a:endParaRPr lang="zh-CN" altLang="en-US"/>
          </a:p>
        </p:txBody>
      </p:sp>
      <p:pic>
        <p:nvPicPr>
          <p:cNvPr id="6" name="Picture 5"/>
          <p:cNvPicPr/>
          <p:nvPr>
            <p:custDataLst>
              <p:tags r:id="rId1"/>
            </p:custDataLst>
          </p:nvPr>
        </p:nvPicPr>
        <p:blipFill>
          <a:blip r:embed="rId2"/>
        </p:blipFill>
        <p:spPr>
          <a:xfrm>
            <a:off x="6096000" y="1691005"/>
            <a:ext cx="4762500" cy="3429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Attention</a:t>
            </a:r>
            <a:r>
              <a:rPr lang="zh-CN" altLang="en-US"/>
              <a:t>机制下的</a:t>
            </a:r>
            <a:r>
              <a:rPr lang="en-US" altLang="zh-CN"/>
              <a:t>Encoder-</a:t>
            </a:r>
            <a:r>
              <a:rPr lang="en-US" altLang="zh-CN"/>
              <a:t>Decoder</a:t>
            </a:r>
            <a:endParaRPr lang="en-US" altLang="zh-CN"/>
          </a:p>
        </p:txBody>
      </p:sp>
      <p:sp>
        <p:nvSpPr>
          <p:cNvPr id="3" name="内容占位符 2"/>
          <p:cNvSpPr>
            <a:spLocks noGrp="1"/>
          </p:cNvSpPr>
          <p:nvPr>
            <p:ph idx="1"/>
          </p:nvPr>
        </p:nvSpPr>
        <p:spPr/>
        <p:txBody>
          <a:bodyPr/>
          <a:p>
            <a:r>
              <a:rPr lang="zh-CN" altLang="en-US" sz="1800"/>
              <a:t>为了应对这种语义关系缺失的情况，Attention机制被发明了。Attention是一种基于RNN的语义分析机制，它能够赋予词语在不同维度上不同的权重，来体现词语的重要程度，并通过欧式距离（N维空间中点与点之间的距离）来判断在当前环境下，其语义之间的关系。</a:t>
            </a:r>
            <a:endParaRPr lang="zh-CN" altLang="en-US" sz="1800"/>
          </a:p>
          <a:p>
            <a:pPr marL="0" indent="0">
              <a:buNone/>
            </a:pPr>
            <a:endParaRPr lang="zh-CN" altLang="en-US" sz="1800"/>
          </a:p>
        </p:txBody>
      </p:sp>
      <p:pic>
        <p:nvPicPr>
          <p:cNvPr id="5" name="图片 4" descr="202407131504809"/>
          <p:cNvPicPr>
            <a:picLocks noChangeAspect="1"/>
          </p:cNvPicPr>
          <p:nvPr/>
        </p:nvPicPr>
        <p:blipFill>
          <a:blip r:embed="rId1"/>
          <a:stretch>
            <a:fillRect/>
          </a:stretch>
        </p:blipFill>
        <p:spPr>
          <a:xfrm>
            <a:off x="6686550" y="3201035"/>
            <a:ext cx="4055110" cy="2976245"/>
          </a:xfrm>
          <a:prstGeom prst="rect">
            <a:avLst/>
          </a:prstGeom>
        </p:spPr>
      </p:pic>
      <p:pic>
        <p:nvPicPr>
          <p:cNvPr id="6" name="图片 5" descr="202407131418883"/>
          <p:cNvPicPr>
            <a:picLocks noChangeAspect="1"/>
          </p:cNvPicPr>
          <p:nvPr/>
        </p:nvPicPr>
        <p:blipFill>
          <a:blip r:embed="rId2"/>
          <a:stretch>
            <a:fillRect/>
          </a:stretch>
        </p:blipFill>
        <p:spPr>
          <a:xfrm>
            <a:off x="1527810" y="2781300"/>
            <a:ext cx="2884805" cy="3815715"/>
          </a:xfrm>
          <a:prstGeom prst="rect">
            <a:avLst/>
          </a:prstGeom>
        </p:spPr>
      </p:pic>
      <p:cxnSp>
        <p:nvCxnSpPr>
          <p:cNvPr id="7" name="直接箭头连接符 6"/>
          <p:cNvCxnSpPr>
            <a:stCxn id="6" idx="3"/>
            <a:endCxn id="5" idx="1"/>
          </p:cNvCxnSpPr>
          <p:nvPr/>
        </p:nvCxnSpPr>
        <p:spPr>
          <a:xfrm>
            <a:off x="4412615" y="4689475"/>
            <a:ext cx="22739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900295" y="4321175"/>
            <a:ext cx="1297940" cy="368300"/>
          </a:xfrm>
          <a:prstGeom prst="rect">
            <a:avLst/>
          </a:prstGeom>
          <a:noFill/>
        </p:spPr>
        <p:txBody>
          <a:bodyPr wrap="square" rtlCol="0">
            <a:spAutoFit/>
          </a:bodyPr>
          <a:p>
            <a:r>
              <a:rPr lang="en-US" altLang="zh-CN"/>
              <a:t>embedding</a:t>
            </a:r>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	LSTM</a:t>
            </a:r>
            <a:endParaRPr lang="en-US"/>
          </a:p>
        </p:txBody>
      </p:sp>
      <p:pic>
        <p:nvPicPr>
          <p:cNvPr id="4" name="Content Placeholder 3"/>
          <p:cNvPicPr>
            <a:picLocks noChangeAspect="1"/>
          </p:cNvPicPr>
          <p:nvPr>
            <p:ph idx="1"/>
            <p:custDataLst>
              <p:tags r:id="rId1"/>
            </p:custDataLst>
          </p:nvPr>
        </p:nvPicPr>
        <p:blipFill>
          <a:blip r:embed="rId2"/>
          <a:stretch>
            <a:fillRect/>
          </a:stretch>
        </p:blipFill>
        <p:spPr>
          <a:xfrm>
            <a:off x="838200" y="1922780"/>
            <a:ext cx="10515600" cy="415671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a:t>
            </a:r>
            <a:r>
              <a:rPr lang="en-US"/>
              <a:t>ransformer</a:t>
            </a:r>
            <a:endParaRPr lang="en-US"/>
          </a:p>
        </p:txBody>
      </p:sp>
      <p:pic>
        <p:nvPicPr>
          <p:cNvPr id="4" name="Picture 3" descr="屏幕截图 2024-07-12 201649"/>
          <p:cNvPicPr>
            <a:picLocks noChangeAspect="1"/>
          </p:cNvPicPr>
          <p:nvPr/>
        </p:nvPicPr>
        <p:blipFill>
          <a:blip r:embed="rId1"/>
          <a:stretch>
            <a:fillRect/>
          </a:stretch>
        </p:blipFill>
        <p:spPr>
          <a:xfrm>
            <a:off x="4258945" y="151130"/>
            <a:ext cx="6493510" cy="655510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82650" y="180340"/>
            <a:ext cx="10515600" cy="1325563"/>
          </a:xfrm>
        </p:spPr>
        <p:txBody>
          <a:bodyPr/>
          <a:p>
            <a:r>
              <a:rPr lang="en-US" sz="2800"/>
              <a:t>Embedding </a:t>
            </a:r>
            <a:r>
              <a:rPr lang="zh-CN" altLang="en-US" sz="2800"/>
              <a:t>单词</a:t>
            </a:r>
            <a:r>
              <a:rPr lang="en-US" altLang="zh-CN" sz="2800"/>
              <a:t> -&gt; </a:t>
            </a:r>
            <a:r>
              <a:rPr lang="zh-CN" altLang="en-US" sz="2800"/>
              <a:t>词向量</a:t>
            </a:r>
            <a:endParaRPr lang="zh-CN" altLang="en-US" sz="2800"/>
          </a:p>
        </p:txBody>
      </p:sp>
      <p:pic>
        <p:nvPicPr>
          <p:cNvPr id="4" name="Content Placeholder 3"/>
          <p:cNvPicPr>
            <a:picLocks noChangeAspect="1"/>
          </p:cNvPicPr>
          <p:nvPr>
            <p:ph idx="1"/>
            <p:custDataLst>
              <p:tags r:id="rId1"/>
            </p:custDataLst>
          </p:nvPr>
        </p:nvPicPr>
        <p:blipFill>
          <a:blip r:embed="rId2"/>
          <a:stretch>
            <a:fillRect/>
          </a:stretch>
        </p:blipFill>
        <p:spPr>
          <a:xfrm>
            <a:off x="809625" y="1063625"/>
            <a:ext cx="5334000" cy="1181100"/>
          </a:xfrm>
          <a:prstGeom prst="rect">
            <a:avLst/>
          </a:prstGeom>
        </p:spPr>
      </p:pic>
      <p:pic>
        <p:nvPicPr>
          <p:cNvPr id="5" name="Picture 4" descr="屏幕截图 2024-07-12 195017"/>
          <p:cNvPicPr>
            <a:picLocks noChangeAspect="1"/>
          </p:cNvPicPr>
          <p:nvPr/>
        </p:nvPicPr>
        <p:blipFill>
          <a:blip r:embed="rId3"/>
          <a:stretch>
            <a:fillRect/>
          </a:stretch>
        </p:blipFill>
        <p:spPr>
          <a:xfrm>
            <a:off x="513715" y="2380615"/>
            <a:ext cx="6200775" cy="3911600"/>
          </a:xfrm>
          <a:prstGeom prst="rect">
            <a:avLst/>
          </a:prstGeom>
        </p:spPr>
      </p:pic>
      <p:sp>
        <p:nvSpPr>
          <p:cNvPr id="6" name="Title 1"/>
          <p:cNvSpPr>
            <a:spLocks noGrp="1"/>
          </p:cNvSpPr>
          <p:nvPr>
            <p:custDataLst>
              <p:tags r:id="rId4"/>
            </p:custDataLst>
          </p:nvPr>
        </p:nvSpPr>
        <p:spPr>
          <a:xfrm>
            <a:off x="5659120" y="25304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t>计算</a:t>
            </a:r>
            <a:r>
              <a:rPr lang="zh-CN" altLang="en-US" sz="2800"/>
              <a:t>相关性</a:t>
            </a:r>
            <a:endParaRPr lang="zh-CN" altLang="en-US" sz="2800"/>
          </a:p>
          <a:p>
            <a:r>
              <a:rPr lang="zh-CN" altLang="en-US" sz="2800"/>
              <a:t>相关性与</a:t>
            </a:r>
            <a:r>
              <a:rPr lang="en-US" altLang="zh-CN" sz="2800"/>
              <a:t>v</a:t>
            </a:r>
            <a:r>
              <a:rPr lang="zh-CN" altLang="en-US" sz="2800"/>
              <a:t>点乘</a:t>
            </a:r>
            <a:r>
              <a:rPr lang="en-US" altLang="zh-CN" sz="2800"/>
              <a:t> -&gt; </a:t>
            </a:r>
            <a:r>
              <a:rPr lang="zh-CN" altLang="en-US" sz="2800"/>
              <a:t>输出向量</a:t>
            </a:r>
            <a:endParaRPr lang="zh-CN" altLang="en-US" sz="2800"/>
          </a:p>
        </p:txBody>
      </p:sp>
      <p:sp>
        <p:nvSpPr>
          <p:cNvPr id="7" name="Title 1"/>
          <p:cNvSpPr>
            <a:spLocks noGrp="1"/>
          </p:cNvSpPr>
          <p:nvPr>
            <p:custDataLst>
              <p:tags r:id="rId5"/>
            </p:custDataLst>
          </p:nvPr>
        </p:nvSpPr>
        <p:spPr>
          <a:xfrm>
            <a:off x="6714490" y="12045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00"/>
              <a:t>self - attention</a:t>
            </a:r>
            <a:endParaRPr lang="en-US" altLang="zh-CN" sz="48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Masked-attention</a:t>
            </a:r>
            <a:endParaRPr lang="en-US"/>
          </a:p>
        </p:txBody>
      </p:sp>
      <p:sp>
        <p:nvSpPr>
          <p:cNvPr id="3" name="Content Placeholder 2"/>
          <p:cNvSpPr>
            <a:spLocks noGrp="1"/>
          </p:cNvSpPr>
          <p:nvPr>
            <p:ph idx="1"/>
          </p:nvPr>
        </p:nvSpPr>
        <p:spPr/>
        <p:txBody>
          <a:bodyPr/>
          <a:p>
            <a:endParaRPr lang="en-US"/>
          </a:p>
        </p:txBody>
      </p:sp>
      <p:pic>
        <p:nvPicPr>
          <p:cNvPr id="4" name="Picture 3" descr="屏幕截图 2024-07-12 201649"/>
          <p:cNvPicPr>
            <a:picLocks noChangeAspect="1"/>
          </p:cNvPicPr>
          <p:nvPr>
            <p:custDataLst>
              <p:tags r:id="rId1"/>
            </p:custDataLst>
          </p:nvPr>
        </p:nvPicPr>
        <p:blipFill>
          <a:blip r:embed="rId2"/>
          <a:stretch>
            <a:fillRect/>
          </a:stretch>
        </p:blipFill>
        <p:spPr>
          <a:xfrm>
            <a:off x="5003165" y="151130"/>
            <a:ext cx="6493510" cy="6555105"/>
          </a:xfrm>
          <a:prstGeom prst="rect">
            <a:avLst/>
          </a:prstGeom>
        </p:spPr>
      </p:pic>
      <p:pic>
        <p:nvPicPr>
          <p:cNvPr id="5" name="Picture 4" descr="屏幕截图 2024-07-13 110811"/>
          <p:cNvPicPr>
            <a:picLocks noChangeAspect="1"/>
          </p:cNvPicPr>
          <p:nvPr>
            <p:custDataLst>
              <p:tags r:id="rId3"/>
            </p:custDataLst>
          </p:nvPr>
        </p:nvPicPr>
        <p:blipFill>
          <a:blip r:embed="rId4"/>
          <a:stretch>
            <a:fillRect/>
          </a:stretch>
        </p:blipFill>
        <p:spPr>
          <a:xfrm>
            <a:off x="828040" y="2307590"/>
            <a:ext cx="7123430" cy="37369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Cross attention</a:t>
            </a:r>
            <a:endParaRPr lang="en-US"/>
          </a:p>
        </p:txBody>
      </p:sp>
      <p:sp>
        <p:nvSpPr>
          <p:cNvPr id="3" name="Content Placeholder 2"/>
          <p:cNvSpPr>
            <a:spLocks noGrp="1"/>
          </p:cNvSpPr>
          <p:nvPr>
            <p:ph idx="1"/>
          </p:nvPr>
        </p:nvSpPr>
        <p:spPr/>
        <p:txBody>
          <a:bodyPr/>
          <a:p>
            <a:endParaRPr lang="en-US"/>
          </a:p>
        </p:txBody>
      </p:sp>
      <p:pic>
        <p:nvPicPr>
          <p:cNvPr id="4" name="Picture 3" descr="屏幕截图 2024-07-12 201649"/>
          <p:cNvPicPr>
            <a:picLocks noChangeAspect="1"/>
          </p:cNvPicPr>
          <p:nvPr>
            <p:custDataLst>
              <p:tags r:id="rId1"/>
            </p:custDataLst>
          </p:nvPr>
        </p:nvPicPr>
        <p:blipFill>
          <a:blip r:embed="rId2"/>
          <a:stretch>
            <a:fillRect/>
          </a:stretch>
        </p:blipFill>
        <p:spPr>
          <a:xfrm>
            <a:off x="5363210" y="98425"/>
            <a:ext cx="6493510" cy="6555105"/>
          </a:xfrm>
          <a:prstGeom prst="rect">
            <a:avLst/>
          </a:prstGeom>
        </p:spPr>
      </p:pic>
      <p:pic>
        <p:nvPicPr>
          <p:cNvPr id="5" name="Picture 4" descr="屏幕截图 2024-07-12 201500"/>
          <p:cNvPicPr>
            <a:picLocks noChangeAspect="1"/>
          </p:cNvPicPr>
          <p:nvPr/>
        </p:nvPicPr>
        <p:blipFill>
          <a:blip r:embed="rId3"/>
          <a:stretch>
            <a:fillRect/>
          </a:stretch>
        </p:blipFill>
        <p:spPr>
          <a:xfrm>
            <a:off x="1087755" y="2166620"/>
            <a:ext cx="7254875" cy="401066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GNN</a:t>
            </a:r>
            <a:endParaRPr lang="en-US"/>
          </a:p>
        </p:txBody>
      </p:sp>
      <p:pic>
        <p:nvPicPr>
          <p:cNvPr id="4" name="Content Placeholder 3"/>
          <p:cNvPicPr>
            <a:picLocks noChangeAspect="1"/>
          </p:cNvPicPr>
          <p:nvPr>
            <p:ph idx="1"/>
          </p:nvPr>
        </p:nvPicPr>
        <p:blipFill>
          <a:blip r:embed="rId1"/>
          <a:stretch>
            <a:fillRect/>
          </a:stretch>
        </p:blipFill>
        <p:spPr>
          <a:xfrm>
            <a:off x="542925" y="2715895"/>
            <a:ext cx="10515600" cy="210566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爬虫</a:t>
            </a:r>
            <a:endParaRPr lang="zh-CN" altLang="en-US"/>
          </a:p>
        </p:txBody>
      </p:sp>
      <p:sp>
        <p:nvSpPr>
          <p:cNvPr id="3" name="Content Placeholder 2"/>
          <p:cNvSpPr>
            <a:spLocks noGrp="1"/>
          </p:cNvSpPr>
          <p:nvPr>
            <p:ph idx="1"/>
          </p:nvPr>
        </p:nvSpPr>
        <p:spPr/>
        <p:txBody>
          <a:bodyPr/>
          <a:p>
            <a:r>
              <a:rPr lang="en-US"/>
              <a:t>headers -&gt; </a:t>
            </a:r>
            <a:r>
              <a:rPr lang="zh-CN" altLang="en-US"/>
              <a:t>伪装成</a:t>
            </a:r>
            <a:r>
              <a:rPr lang="zh-CN" altLang="en-US"/>
              <a:t>网站</a:t>
            </a:r>
            <a:endParaRPr lang="zh-CN" altLang="en-US"/>
          </a:p>
          <a:p>
            <a:r>
              <a:rPr lang="en-US" altLang="zh-CN"/>
              <a:t>bs4</a:t>
            </a:r>
            <a:r>
              <a:rPr lang="zh-CN" altLang="en-US"/>
              <a:t>库</a:t>
            </a:r>
            <a:r>
              <a:rPr lang="en-US" altLang="zh-CN"/>
              <a:t>BeautifulSoup -&gt; </a:t>
            </a:r>
            <a:r>
              <a:rPr lang="zh-CN" altLang="en-US"/>
              <a:t>解析</a:t>
            </a:r>
            <a:r>
              <a:rPr lang="en-US" altLang="zh-CN"/>
              <a:t>html</a:t>
            </a:r>
            <a:endParaRPr lang="en-US" altLang="zh-CN"/>
          </a:p>
          <a:p>
            <a:r>
              <a:rPr lang="en-US" altLang="zh-CN"/>
              <a:t>findAll / find -&gt; </a:t>
            </a:r>
            <a:r>
              <a:rPr lang="zh-CN" altLang="en-US"/>
              <a:t>根据想要内容的特征找到</a:t>
            </a:r>
            <a:r>
              <a:rPr lang="zh-CN" altLang="en-US"/>
              <a:t>内容</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服务器</a:t>
            </a:r>
            <a:r>
              <a:rPr lang="zh-CN" altLang="en-US"/>
              <a:t>训练</a:t>
            </a:r>
            <a:endParaRPr lang="zh-CN" altLang="en-US"/>
          </a:p>
        </p:txBody>
      </p:sp>
      <p:sp>
        <p:nvSpPr>
          <p:cNvPr id="3" name="Content Placeholder 2"/>
          <p:cNvSpPr>
            <a:spLocks noGrp="1"/>
          </p:cNvSpPr>
          <p:nvPr>
            <p:ph idx="1"/>
          </p:nvPr>
        </p:nvSpPr>
        <p:spPr/>
        <p:txBody>
          <a:bodyPr/>
          <a:p>
            <a:r>
              <a:rPr lang="en-US"/>
              <a:t>AutoDL </a:t>
            </a:r>
            <a:r>
              <a:rPr lang="zh-CN" altLang="en-US"/>
              <a:t>创建实例</a:t>
            </a:r>
            <a:endParaRPr lang="zh-CN" altLang="en-US"/>
          </a:p>
          <a:p>
            <a:r>
              <a:rPr lang="zh-CN" altLang="en-US"/>
              <a:t>创建新的</a:t>
            </a:r>
            <a:r>
              <a:rPr lang="zh-CN" altLang="en-US"/>
              <a:t>环境</a:t>
            </a:r>
            <a:endParaRPr lang="zh-CN" altLang="en-US"/>
          </a:p>
          <a:p>
            <a:r>
              <a:rPr lang="en-US" altLang="zh-CN"/>
              <a:t>Xftp</a:t>
            </a:r>
            <a:r>
              <a:rPr lang="zh-CN" altLang="en-US"/>
              <a:t>上传</a:t>
            </a:r>
            <a:r>
              <a:rPr lang="zh-CN" altLang="en-US"/>
              <a:t>数据</a:t>
            </a:r>
            <a:endParaRPr lang="zh-CN" altLang="en-US"/>
          </a:p>
          <a:p>
            <a:r>
              <a:rPr lang="en-US" altLang="zh-CN"/>
              <a:t>pycharm -&gt; </a:t>
            </a:r>
            <a:r>
              <a:rPr lang="en-US" altLang="zh-CN"/>
              <a:t>project interpreter -&gt; on SSH</a:t>
            </a:r>
            <a:endParaRPr lang="en-US" altLang="zh-CN"/>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01.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04.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07.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0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0.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12.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15.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18.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21.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24.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2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27.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0.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33.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3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36.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39.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41.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4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144.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47.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0.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53.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56.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159.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9*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感谢观看"/>
</p:tagLst>
</file>

<file path=ppt/tags/tag161.xml><?xml version="1.0" encoding="utf-8"?>
<p:tagLst xmlns:p="http://schemas.openxmlformats.org/presentationml/2006/main">
  <p:tag name="KSO_WM_UNIT_SUBTYPE" val="a"/>
  <p:tag name="KSO_WM_UNIT_NOCLEAR" val="0"/>
  <p:tag name="KSO_WM_UNIT_VALUE" val="32"/>
  <p:tag name="KSO_WM_UNIT_HIGHLIGHT" val="0"/>
  <p:tag name="KSO_WM_UNIT_COMPATIBLE" val="0"/>
  <p:tag name="KSO_WM_UNIT_DIAGRAM_ISNUMVISUAL" val="0"/>
  <p:tag name="KSO_WM_UNIT_DIAGRAM_ISREFERUNIT" val="0"/>
  <p:tag name="KSO_WM_UNIT_TYPE" val="f"/>
  <p:tag name="KSO_WM_UNIT_INDEX" val="1"/>
  <p:tag name="KSO_WM_UNIT_ID" val="custom20233299_9*f*1"/>
  <p:tag name="KSO_WM_TEMPLATE_CATEGORY" val="custom"/>
  <p:tag name="KSO_WM_TEMPLATE_INDEX" val="20233299"/>
  <p:tag name="KSO_WM_UNIT_LAYERLEVEL" val="1"/>
  <p:tag name="KSO_WM_TAG_VERSION" val="3.0"/>
  <p:tag name="KSO_WM_BEAUTIFY_FLAG" val="#wm#"/>
  <p:tag name="KSO_WM_UNIT_PRESET_TEXT" val="汇报人：WPS"/>
</p:tagLst>
</file>

<file path=ppt/tags/tag162.xml><?xml version="1.0" encoding="utf-8"?>
<p:tagLst xmlns:p="http://schemas.openxmlformats.org/presentationml/2006/main">
  <p:tag name="KSO_WM_SLIDE_ID" val="custom20233299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299"/>
  <p:tag name="KSO_WM_SLIDE_TYPE" val="endPage"/>
  <p:tag name="KSO_WM_SLIDE_SUBTYPE" val="pureTxt"/>
  <p:tag name="KSO_WM_SLIDE_LAYOUT" val="a_f"/>
  <p:tag name="KSO_WM_SLIDE_LAYOUT_CNT" val="1_1"/>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COMMONDATA" val="eyJoZGlkIjoiYWUyM2ZhYzcxNmU2MjE5Nzk2ZDQ1M2JkODZmYzdjOTgifQ=="/>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9"/>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299"/>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9"/>
  <p:tag name="KSO_WM_TEMPLATE_THUMBS_INDEX" val="1、9"/>
</p:tagLst>
</file>

<file path=ppt/tags/tag74.xml><?xml version="1.0" encoding="utf-8"?>
<p:tagLst xmlns:p="http://schemas.openxmlformats.org/presentationml/2006/main">
  <p:tag name="KSO_WM_UNIT_PLACING_PICTURE_USER_VIEWPORT" val="{&quot;height&quot;:8850,&quot;width&quot;:18660}"/>
</p:tagLst>
</file>

<file path=ppt/tags/tag75.xml><?xml version="1.0" encoding="utf-8"?>
<p:tagLst xmlns:p="http://schemas.openxmlformats.org/presentationml/2006/main">
  <p:tag name="KSO_WM_UNIT_PLACING_PICTURE_USER_VIEWPORT" val="{&quot;height&quot;:15075,&quot;width&quot;:18750}"/>
</p:tagLst>
</file>

<file path=ppt/tags/tag7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299_1*a*1"/>
  <p:tag name="KSO_WM_TEMPLATE_CATEGORY" val="custom"/>
  <p:tag name="KSO_WM_TEMPLATE_INDEX" val="20233299"/>
  <p:tag name="KSO_WM_UNIT_LAYERLEVEL" val="1"/>
  <p:tag name="KSO_WM_TAG_VERSION" val="3.0"/>
  <p:tag name="KSO_WM_BEAUTIFY_FLAG" val="#wm#"/>
  <p:tag name="KSO_WM_UNIT_PRESET_TEXT" val="单击添加文档标题"/>
</p:tagLst>
</file>

<file path=ppt/tags/tag77.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299_1*f*4"/>
  <p:tag name="KSO_WM_TEMPLATE_CATEGORY" val="custom"/>
  <p:tag name="KSO_WM_TEMPLATE_INDEX" val="20233299"/>
  <p:tag name="KSO_WM_UNIT_LAYERLEVEL" val="1"/>
  <p:tag name="KSO_WM_TAG_VERSION" val="3.0"/>
  <p:tag name="KSO_WM_BEAUTIFY_FLAG" val="#wm#"/>
  <p:tag name="KSO_WM_UNIT_PRESET_TEXT" val="汇报人：WPS"/>
</p:tagLst>
</file>

<file path=ppt/tags/tag78.xml><?xml version="1.0" encoding="utf-8"?>
<p:tagLst xmlns:p="http://schemas.openxmlformats.org/presentationml/2006/main">
  <p:tag name="KSO_WM_SLIDE_ID" val="custom20233299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9"/>
  <p:tag name="KSO_WM_SLIDE_LAYOUT" val="a_f"/>
  <p:tag name="KSO_WM_SLIDE_LAYOUT_CNT" val="1_1"/>
  <p:tag name="KSO_WM_SLIDE_TYPE" val="title"/>
  <p:tag name="KSO_WM_SLIDE_SUBTYPE" val="pureTxt"/>
  <p:tag name="KSO_WM_TEMPLATE_THUMBS_INDEX" val="1、9"/>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4*a*1"/>
  <p:tag name="KSO_WM_TEMPLATE_CATEGORY" val="custom"/>
  <p:tag name="KSO_WM_TEMPLATE_INDEX" val="20233299"/>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PRESET_TEXT" val="目录"/>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299_4*l_h_a*1_1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6375126635934,&quot;left&quot;:575.2179449295961,&quot;top&quot;:157.15,&quot;width&quot;:352.33205507040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299_4*l_h_i*1_2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6375126635934,&quot;left&quot;:575.2179449295961,&quot;top&quot;:157.15,&quot;width&quot;:352.33205507040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Lst>
</file>

<file path=ppt/tags/tag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3299_4*l_h_a*1_2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6375126635934,&quot;left&quot;:575.2179449295961,&quot;top&quot;:157.15,&quot;width&quot;:352.33205507040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3299_4*l_h_i*1_3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6375126635934,&quot;left&quot;:575.2179449295961,&quot;top&quot;:157.15,&quot;width&quot;:352.33205507040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Lst>
</file>

<file path=ppt/tags/tag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3299_4*l_h_a*1_3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6375126635934,&quot;left&quot;:575.2179449295961,&quot;top&quot;:157.15,&quot;width&quot;:352.33205507040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299_4*l_h_i*1_4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6375126635934,&quot;left&quot;:575.2179449295961,&quot;top&quot;:157.15,&quot;width&quot;:352.33205507040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Lst>
</file>

<file path=ppt/tags/tag8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299_4*l_h_a*1_4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31.6375126635934,&quot;left&quot;:575.2179449295961,&quot;top&quot;:157.15,&quot;width&quot;:352.332055070404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299_4*l_h_a*1_1_1"/>
  <p:tag name="KSO_WM_TEMPLATE_CATEGORY" val="custom"/>
  <p:tag name="KSO_WM_TEMPLATE_INDEX" val="20233299"/>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left&quot;:583.7853468430887,&quot;top&quot;:202.6274479663278,&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8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299_4*l_h_a*1_4_1"/>
  <p:tag name="KSO_WM_TEMPLATE_CATEGORY" val="custom"/>
  <p:tag name="KSO_WM_TEMPLATE_INDEX" val="20233299"/>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01.83751266359343,&quot;left&quot;:583.7853468430887,&quot;top&quot;:186.95,&quot;width&quot;:343.76465315691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Lst>
</file>

<file path=ppt/tags/tag89.xml><?xml version="1.0" encoding="utf-8"?>
<p:tagLst xmlns:p="http://schemas.openxmlformats.org/presentationml/2006/main">
  <p:tag name="KSO_WM_SLIDE_ID" val="custom20233299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3299"/>
  <p:tag name="KSO_WM_SLIDE_LAYOUT" val="a_l"/>
  <p:tag name="KSO_WM_SLIDE_LAYOUT_CNT" val="1_1"/>
  <p:tag name="KSO_WM_SLIDE_TYPE" val="contents"/>
  <p:tag name="KSO_WM_SLIDE_SUBTYPE" val="diag"/>
  <p:tag name="KSO_WM_DIAGRAM_GROUP_CODE" val="l1-1"/>
  <p:tag name="KSO_WM_SLIDE_DIAGTYPE" val="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9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 name="KSO_WM_UNIT_PRESET_TEXT" val="01"/>
</p:tagLst>
</file>

<file path=ppt/tags/tag92.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95.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20"/>
  <p:tag name="KSO_WM_UNIT_TYPE" val="a"/>
  <p:tag name="KSO_WM_UNIT_INDEX" val="1"/>
  <p:tag name="KSO_WM_UNIT_PRESET_TEXT" val="单击此处添加标题"/>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8*f*1"/>
  <p:tag name="KSO_WM_TEMPLATE_CATEGORY" val="custom"/>
  <p:tag name="KSO_WM_TEMPLATE_INDEX" val="20233299"/>
  <p:tag name="KSO_WM_UNIT_LAYERLEVEL" val="1"/>
  <p:tag name="KSO_WM_TAG_VERSION" val="3.0"/>
  <p:tag name="KSO_WM_BEAUTIFY_FLAG" val="#wm#"/>
  <p:tag name="KSO_WM_UNIT_SUBTYPE" val="a"/>
  <p:tag name="KSO_WM_UNIT_NOCLEAR" val="0"/>
  <p:tag name="KSO_WM_UNIT_VALUE" val="330"/>
  <p:tag name="KSO_WM_UNIT_TYPE" val="f"/>
  <p:tag name="KSO_WM_UNIT_INDEX" val="1"/>
  <p:tag name="KSO_WM_UNIT_PRESET_TEXT" val="单击此处添加文本"/>
</p:tagLst>
</file>

<file path=ppt/tags/tag98.xml><?xml version="1.0" encoding="utf-8"?>
<p:tagLst xmlns:p="http://schemas.openxmlformats.org/presentationml/2006/main">
  <p:tag name="KSO_WM_SLIDE_ID" val="custom20233299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3299"/>
  <p:tag name="KSO_WM_SLIDE_TYPE" val="text"/>
  <p:tag name="KSO_WM_SLIDE_SUBTYPE" val="pureTxt"/>
  <p:tag name="KSO_WM_SLIDE_SIZE" val="850*457"/>
  <p:tag name="KSO_WM_SLIDE_POSITION" val="54*28"/>
  <p:tag name="KSO_WM_SLIDE_LAYOUT" val="a_f"/>
  <p:tag name="KSO_WM_SLIDE_LAYOUT_CNT" val="1_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自定义 45">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8082</Words>
  <Application>WPS 演示</Application>
  <PresentationFormat>宽屏</PresentationFormat>
  <Paragraphs>784</Paragraphs>
  <Slides>97</Slides>
  <Notes>0</Notes>
  <HiddenSlides>0</HiddenSlides>
  <MMClips>0</MMClips>
  <ScaleCrop>false</ScaleCrop>
  <HeadingPairs>
    <vt:vector size="8" baseType="variant">
      <vt:variant>
        <vt:lpstr>已用的字体</vt:lpstr>
      </vt:variant>
      <vt:variant>
        <vt:i4>20</vt:i4>
      </vt:variant>
      <vt:variant>
        <vt:lpstr>主题</vt:lpstr>
      </vt:variant>
      <vt:variant>
        <vt:i4>4</vt:i4>
      </vt:variant>
      <vt:variant>
        <vt:lpstr>嵌入 OLE 服务器</vt:lpstr>
      </vt:variant>
      <vt:variant>
        <vt:i4>3</vt:i4>
      </vt:variant>
      <vt:variant>
        <vt:lpstr>幻灯片标题</vt:lpstr>
      </vt:variant>
      <vt:variant>
        <vt:i4>97</vt:i4>
      </vt:variant>
    </vt:vector>
  </HeadingPairs>
  <TitlesOfParts>
    <vt:vector size="124" baseType="lpstr">
      <vt:lpstr>Arial</vt:lpstr>
      <vt:lpstr>宋体</vt:lpstr>
      <vt:lpstr>Wingdings</vt:lpstr>
      <vt:lpstr>Arial Unicode MS</vt:lpstr>
      <vt:lpstr>Calibri</vt:lpstr>
      <vt:lpstr>微软雅黑</vt:lpstr>
      <vt:lpstr>Sitka Text</vt:lpstr>
      <vt:lpstr>微软雅黑 Light</vt:lpstr>
      <vt:lpstr>Novecento wide Bold</vt:lpstr>
      <vt:lpstr>Segoe Print</vt:lpstr>
      <vt:lpstr>思源黑体 Medium</vt:lpstr>
      <vt:lpstr>Montserrat Light</vt:lpstr>
      <vt:lpstr>等线</vt:lpstr>
      <vt:lpstr>等线 Light</vt:lpstr>
      <vt:lpstr>MiSans Demibold</vt:lpstr>
      <vt:lpstr>汉仪文黑-55简</vt:lpstr>
      <vt:lpstr>黑体</vt:lpstr>
      <vt:lpstr>-apple-system</vt:lpstr>
      <vt:lpstr>Calibri Light</vt:lpstr>
      <vt:lpstr>仿宋</vt:lpstr>
      <vt:lpstr>Office 主题</vt:lpstr>
      <vt:lpstr>Office 主题​​</vt:lpstr>
      <vt:lpstr>1_Office 主题​​</vt:lpstr>
      <vt:lpstr>Office Theme</vt:lpstr>
      <vt:lpstr>Equation.KSEE3</vt:lpstr>
      <vt:lpstr>Equation.DSMT4</vt:lpstr>
      <vt:lpstr>Equation.DSMT4</vt:lpstr>
      <vt:lpstr>PowerPoint 演示文稿</vt:lpstr>
      <vt:lpstr>QG夏令营第一次分享</vt:lpstr>
      <vt:lpstr>pytorch</vt:lpstr>
      <vt:lpstr>BP神经网络</vt:lpstr>
      <vt:lpstr>CNN卷积神经网络</vt:lpstr>
      <vt:lpstr>1×1卷积核的妙用</vt:lpstr>
      <vt:lpstr>梯度的消失和爆炸</vt:lpstr>
      <vt:lpstr>RNN循环神经网络</vt:lpstr>
      <vt:lpstr>Attention机制下的Encoder-Decoder</vt:lpstr>
      <vt:lpstr>Transformer</vt:lpstr>
      <vt:lpstr>PowerPoint 演示文稿</vt:lpstr>
      <vt:lpstr>PowerPoint 演示文稿</vt:lpstr>
      <vt:lpstr>汇报一周学习成果</vt:lpstr>
      <vt:lpstr>pytorch</vt:lpstr>
      <vt:lpstr>神经网络学习</vt:lpstr>
      <vt:lpstr>CNN卷积神经网络</vt:lpstr>
      <vt:lpstr>LeNet</vt:lpstr>
      <vt:lpstr>AlexNet</vt:lpstr>
      <vt:lpstr>VGG</vt:lpstr>
      <vt:lpstr>GoogleNet</vt:lpstr>
      <vt:lpstr>ResNet</vt:lpstr>
      <vt:lpstr>RNN循环神经网络</vt:lpstr>
      <vt:lpstr>LSTM长短时记忆</vt:lpstr>
      <vt:lpstr>Attention注意力机制</vt:lpstr>
      <vt:lpstr>Transformer</vt:lpstr>
      <vt:lpstr>word2vec</vt:lpstr>
      <vt:lpstr>杂项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QG每周汇报</vt:lpstr>
      <vt:lpstr>目录</vt:lpstr>
      <vt:lpstr>Pytorch基本操作</vt:lpstr>
      <vt:lpstr> </vt:lpstr>
      <vt:lpstr> </vt:lpstr>
      <vt:lpstr>CNN与MaxPool</vt:lpstr>
      <vt:lpstr> </vt:lpstr>
      <vt:lpstr> </vt:lpstr>
      <vt:lpstr>CNN变种</vt:lpstr>
      <vt:lpstr> </vt:lpstr>
      <vt:lpstr> </vt:lpstr>
      <vt:lpstr> </vt:lpstr>
      <vt:lpstr> </vt:lpstr>
      <vt:lpstr> </vt:lpstr>
      <vt:lpstr>RNN</vt:lpstr>
      <vt:lpstr> </vt:lpstr>
      <vt:lpstr> </vt:lpstr>
      <vt:lpstr>LSTM</vt:lpstr>
      <vt:lpstr> </vt:lpstr>
      <vt:lpstr> </vt:lpstr>
      <vt:lpstr>Attention与Transformer</vt:lpstr>
      <vt:lpstr> </vt:lpstr>
      <vt:lpstr> </vt:lpstr>
      <vt:lpstr> </vt:lpstr>
      <vt:lpstr> </vt:lpstr>
      <vt:lpstr> </vt:lpstr>
      <vt:lpstr>感谢观看</vt:lpstr>
      <vt:lpstr>PowerPoint 演示文稿</vt:lpstr>
      <vt:lpstr>7.7 - 7.14 学习内容</vt:lpstr>
      <vt:lpstr>Pytorch  -&gt; 创建数据集</vt:lpstr>
      <vt:lpstr>创建模型</vt:lpstr>
      <vt:lpstr>训练 &amp; 测试</vt:lpstr>
      <vt:lpstr>PowerPoint 演示文稿</vt:lpstr>
      <vt:lpstr>LeNet</vt:lpstr>
      <vt:lpstr>AlexNet</vt:lpstr>
      <vt:lpstr>VGG</vt:lpstr>
      <vt:lpstr>GoogLeNet</vt:lpstr>
      <vt:lpstr>ResNet</vt:lpstr>
      <vt:lpstr>ResNext</vt:lpstr>
      <vt:lpstr>RNN</vt:lpstr>
      <vt:lpstr>	LSTM</vt:lpstr>
      <vt:lpstr>Transformer</vt:lpstr>
      <vt:lpstr>Embedding 单词 -&gt; 词向量</vt:lpstr>
      <vt:lpstr>Masked-attention</vt:lpstr>
      <vt:lpstr>Cross attention</vt:lpstr>
      <vt:lpstr>GNN</vt:lpstr>
      <vt:lpstr>爬虫</vt:lpstr>
      <vt:lpstr>服务器训练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张秉瀚</dc:creator>
  <cp:lastModifiedBy>他无归期</cp:lastModifiedBy>
  <cp:revision>3</cp:revision>
  <dcterms:created xsi:type="dcterms:W3CDTF">2024-07-22T07:40:00Z</dcterms:created>
  <dcterms:modified xsi:type="dcterms:W3CDTF">2024-07-22T07:47:43Z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69596FC2BC6949539AA79FF220FD643E</vt:lpwstr>
  </property>
  <property fmtid="{D5CDD505-2E9C-101B-9397-08002B2CF9AE}" pid="3" name="KSOProductBuildVer">
    <vt:lpwstr>2052-11.1.0.12165</vt:lpwstr>
  </property>
</Properties>
</file>